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2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C5F51F4-2D6F-4E7A-90AD-D3C525699C87}"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7F556D98-88BA-4CD4-BA30-388E24FB88DF}" type="slidenum">
              <a:rPr lang="en-US" altLang="en-US"/>
              <a:pPr/>
              <a:t>‹#›</a:t>
            </a:fld>
            <a:endParaRPr lang="en-US" altLang="en-US"/>
          </a:p>
        </p:txBody>
      </p:sp>
    </p:spTree>
    <p:extLst>
      <p:ext uri="{BB962C8B-B14F-4D97-AF65-F5344CB8AC3E}">
        <p14:creationId xmlns:p14="http://schemas.microsoft.com/office/powerpoint/2010/main" val="3582858119"/>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1C84526-EC3B-40FD-95FC-0A26E4EBB23B}" type="datetimeFigureOut">
              <a:rPr lang="en-US"/>
              <a:pPr>
                <a:defRPr/>
              </a:pPr>
              <a:t>2/24/2022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fld id="{9F7F7442-D1D4-4CD8-9E48-1300D7003833}" type="slidenum">
              <a:rPr lang="en-US" altLang="en-US"/>
              <a:pPr/>
              <a:t>‹#›</a:t>
            </a:fld>
            <a:endParaRPr lang="en-US" altLang="en-US"/>
          </a:p>
        </p:txBody>
      </p:sp>
    </p:spTree>
    <p:extLst>
      <p:ext uri="{BB962C8B-B14F-4D97-AF65-F5344CB8AC3E}">
        <p14:creationId xmlns:p14="http://schemas.microsoft.com/office/powerpoint/2010/main" val="4227312895"/>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69A0D3-87C3-4305-89C7-0EB35BFFFE6C}" type="datetimeFigureOut">
              <a:rPr lang="en-US"/>
              <a:pPr>
                <a:defRPr/>
              </a:pPr>
              <a:t>2/24/2022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fld id="{7E37CAE5-CA90-4612-9500-139B4519B1E8}" type="slidenum">
              <a:rPr lang="en-US" altLang="en-US"/>
              <a:pPr/>
              <a:t>‹#›</a:t>
            </a:fld>
            <a:endParaRPr lang="en-US" altLang="en-US"/>
          </a:p>
        </p:txBody>
      </p:sp>
    </p:spTree>
    <p:extLst>
      <p:ext uri="{BB962C8B-B14F-4D97-AF65-F5344CB8AC3E}">
        <p14:creationId xmlns:p14="http://schemas.microsoft.com/office/powerpoint/2010/main" val="234500273"/>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A1440D04-BDE0-4EB4-BE6B-2716B1D460C2}"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69EC5176-C43F-4C65-9075-D42CA495FA1C}" type="slidenum">
              <a:rPr lang="en-US" altLang="en-US"/>
              <a:pPr/>
              <a:t>‹#›</a:t>
            </a:fld>
            <a:endParaRPr lang="en-US" altLang="en-US"/>
          </a:p>
        </p:txBody>
      </p:sp>
    </p:spTree>
    <p:extLst>
      <p:ext uri="{BB962C8B-B14F-4D97-AF65-F5344CB8AC3E}">
        <p14:creationId xmlns:p14="http://schemas.microsoft.com/office/powerpoint/2010/main" val="4018177985"/>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410200"/>
          </a:xfrm>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1AA74EF4-AC05-4958-B6AE-6154E8BACDB5}"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CB9259FB-F240-470A-91B4-167EDD52E19C}" type="slidenum">
              <a:rPr lang="en-US" altLang="en-US"/>
              <a:pPr/>
              <a:t>‹#›</a:t>
            </a:fld>
            <a:endParaRPr lang="en-US" altLang="en-US"/>
          </a:p>
        </p:txBody>
      </p:sp>
    </p:spTree>
    <p:extLst>
      <p:ext uri="{BB962C8B-B14F-4D97-AF65-F5344CB8AC3E}">
        <p14:creationId xmlns:p14="http://schemas.microsoft.com/office/powerpoint/2010/main" val="1121453723"/>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a:t>Click to edit Master title style</a:t>
            </a:r>
          </a:p>
        </p:txBody>
      </p:sp>
      <p:sp>
        <p:nvSpPr>
          <p:cNvPr id="3" name="Content Placeholder 2"/>
          <p:cNvSpPr>
            <a:spLocks noGrp="1"/>
          </p:cNvSpPr>
          <p:nvPr>
            <p:ph idx="1"/>
          </p:nvPr>
        </p:nvSpPr>
        <p:spPr>
          <a:xfrm>
            <a:off x="457200" y="1068388"/>
            <a:ext cx="8229600" cy="4646612"/>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D14DB88A-D06D-4F7C-9FB8-D294F0B72D65}"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FBB42541-BE36-4202-86A6-5D245C9CCB7C}" type="slidenum">
              <a:rPr lang="en-US" altLang="en-US"/>
              <a:pPr/>
              <a:t>‹#›</a:t>
            </a:fld>
            <a:endParaRPr lang="en-US" altLang="en-US"/>
          </a:p>
        </p:txBody>
      </p:sp>
    </p:spTree>
    <p:extLst>
      <p:ext uri="{BB962C8B-B14F-4D97-AF65-F5344CB8AC3E}">
        <p14:creationId xmlns:p14="http://schemas.microsoft.com/office/powerpoint/2010/main" val="3003904846"/>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B00CF0A3-05A4-4E8E-BD62-0872DDB10501}"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D0D9A1C8-8D05-4992-AAFA-20179DD4E7D6}" type="slidenum">
              <a:rPr lang="en-US" altLang="en-US"/>
              <a:pPr/>
              <a:t>‹#›</a:t>
            </a:fld>
            <a:endParaRPr lang="en-US" altLang="en-US"/>
          </a:p>
        </p:txBody>
      </p:sp>
    </p:spTree>
    <p:extLst>
      <p:ext uri="{BB962C8B-B14F-4D97-AF65-F5344CB8AC3E}">
        <p14:creationId xmlns:p14="http://schemas.microsoft.com/office/powerpoint/2010/main" val="134612663"/>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80D313F-5EF7-4BF7-90F4-959E89465D65}" type="datetimeFigureOut">
              <a:rPr lang="en-US"/>
              <a:pPr>
                <a:defRPr/>
              </a:pPr>
              <a:t>2/24/2022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p:cNvSpPr>
            <a:spLocks noGrp="1"/>
          </p:cNvSpPr>
          <p:nvPr>
            <p:ph type="sldNum" sz="quarter" idx="12"/>
          </p:nvPr>
        </p:nvSpPr>
        <p:spPr>
          <a:ln/>
        </p:spPr>
        <p:txBody>
          <a:bodyPr/>
          <a:lstStyle>
            <a:lvl1pPr>
              <a:defRPr/>
            </a:lvl1pPr>
          </a:lstStyle>
          <a:p>
            <a:fld id="{516E5938-0292-4EFD-BCFA-3EB7E9027C7D}" type="slidenum">
              <a:rPr lang="en-US" altLang="en-US"/>
              <a:pPr/>
              <a:t>‹#›</a:t>
            </a:fld>
            <a:endParaRPr lang="en-US" altLang="en-US"/>
          </a:p>
        </p:txBody>
      </p:sp>
    </p:spTree>
    <p:extLst>
      <p:ext uri="{BB962C8B-B14F-4D97-AF65-F5344CB8AC3E}">
        <p14:creationId xmlns:p14="http://schemas.microsoft.com/office/powerpoint/2010/main" val="400892356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0">
              <a:defRPr sz="2800" b="0"/>
            </a:lvl1pPr>
            <a:lvl2pPr>
              <a:defRPr sz="2800" b="0"/>
            </a:lvl2pPr>
            <a:lvl3pPr>
              <a:defRPr sz="2800" b="0"/>
            </a:lvl3pPr>
            <a:lvl4pPr marL="1371600" indent="-342900">
              <a:buSzPct val="75000"/>
              <a:buFont typeface="Wingdings" panose="05000000000000000000" pitchFamily="2" charset="2"/>
              <a:buChar char="§"/>
              <a:defRPr sz="2800" b="0"/>
            </a:lvl4pPr>
            <a:lvl5pPr>
              <a:defRPr sz="2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Slide Number Placeholder 3"/>
          <p:cNvSpPr>
            <a:spLocks noGrp="1"/>
          </p:cNvSpPr>
          <p:nvPr>
            <p:ph type="sldNum" sz="quarter" idx="11"/>
          </p:nvPr>
        </p:nvSpPr>
        <p:spPr/>
        <p:txBody>
          <a:bodyPr/>
          <a:lstStyle>
            <a:lvl1pPr>
              <a:defRPr/>
            </a:lvl1pPr>
          </a:lstStyle>
          <a:p>
            <a:fld id="{920289A9-CCA4-49AD-B950-9297941CD6A4}" type="slidenum">
              <a:rPr lang="en-US" altLang="en-US"/>
              <a:pPr/>
              <a:t>‹#›</a:t>
            </a:fld>
            <a:endParaRPr lang="en-US" altLang="en-US"/>
          </a:p>
        </p:txBody>
      </p:sp>
    </p:spTree>
    <p:extLst>
      <p:ext uri="{BB962C8B-B14F-4D97-AF65-F5344CB8AC3E}">
        <p14:creationId xmlns:p14="http://schemas.microsoft.com/office/powerpoint/2010/main" val="21916669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6164F6A-CA39-48EA-840D-A7AB9715636A}"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1065CA87-936E-4E52-9770-F49A83168D5F}" type="slidenum">
              <a:rPr lang="en-US" altLang="en-US"/>
              <a:pPr/>
              <a:t>‹#›</a:t>
            </a:fld>
            <a:endParaRPr lang="en-US" altLang="en-US"/>
          </a:p>
        </p:txBody>
      </p:sp>
    </p:spTree>
    <p:extLst>
      <p:ext uri="{BB962C8B-B14F-4D97-AF65-F5344CB8AC3E}">
        <p14:creationId xmlns:p14="http://schemas.microsoft.com/office/powerpoint/2010/main" val="2630814291"/>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5"/>
          </p:nvPr>
        </p:nvSpPr>
        <p:spPr>
          <a:ln/>
        </p:spPr>
        <p:txBody>
          <a:bodyPr/>
          <a:lstStyle>
            <a:lvl1pPr>
              <a:defRPr/>
            </a:lvl1pPr>
          </a:lstStyle>
          <a:p>
            <a:pPr>
              <a:defRPr/>
            </a:pPr>
            <a:fld id="{AB46EFEF-CBCD-492A-9197-C872F646629A}" type="datetimeFigureOut">
              <a:rPr lang="en-US"/>
              <a:pPr>
                <a:defRPr/>
              </a:pPr>
              <a:t>2/24/2022</a:t>
            </a:fld>
            <a:endParaRPr lang="en-US"/>
          </a:p>
        </p:txBody>
      </p:sp>
      <p:sp>
        <p:nvSpPr>
          <p:cNvPr id="6" name="Rectangle 5"/>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p:cNvSpPr>
            <a:spLocks noGrp="1"/>
          </p:cNvSpPr>
          <p:nvPr>
            <p:ph type="sldNum" sz="quarter" idx="17"/>
          </p:nvPr>
        </p:nvSpPr>
        <p:spPr>
          <a:ln/>
        </p:spPr>
        <p:txBody>
          <a:bodyPr/>
          <a:lstStyle>
            <a:lvl1pPr>
              <a:defRPr/>
            </a:lvl1pPr>
          </a:lstStyle>
          <a:p>
            <a:fld id="{52CF7BAE-A6E3-4B02-A306-2D976716BCC0}" type="slidenum">
              <a:rPr lang="en-US" altLang="en-US"/>
              <a:pPr/>
              <a:t>‹#›</a:t>
            </a:fld>
            <a:endParaRPr lang="en-US" altLang="en-US"/>
          </a:p>
        </p:txBody>
      </p:sp>
    </p:spTree>
    <p:extLst>
      <p:ext uri="{BB962C8B-B14F-4D97-AF65-F5344CB8AC3E}">
        <p14:creationId xmlns:p14="http://schemas.microsoft.com/office/powerpoint/2010/main" val="303602433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5"/>
          </p:nvPr>
        </p:nvSpPr>
        <p:spPr>
          <a:ln/>
        </p:spPr>
        <p:txBody>
          <a:bodyPr/>
          <a:lstStyle>
            <a:lvl1pPr>
              <a:defRPr/>
            </a:lvl1pPr>
          </a:lstStyle>
          <a:p>
            <a:pPr>
              <a:defRPr/>
            </a:pPr>
            <a:fld id="{BC005AA8-D0AC-41BE-B096-8DA29234E488}" type="datetimeFigureOut">
              <a:rPr lang="en-US"/>
              <a:pPr>
                <a:defRPr/>
              </a:pPr>
              <a:t>2/24/2022</a:t>
            </a:fld>
            <a:endParaRPr lang="en-US"/>
          </a:p>
        </p:txBody>
      </p:sp>
      <p:sp>
        <p:nvSpPr>
          <p:cNvPr id="6" name="Rectangle 5"/>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p:cNvSpPr>
            <a:spLocks noGrp="1"/>
          </p:cNvSpPr>
          <p:nvPr>
            <p:ph type="sldNum" sz="quarter" idx="17"/>
          </p:nvPr>
        </p:nvSpPr>
        <p:spPr>
          <a:ln/>
        </p:spPr>
        <p:txBody>
          <a:bodyPr/>
          <a:lstStyle>
            <a:lvl1pPr>
              <a:defRPr/>
            </a:lvl1pPr>
          </a:lstStyle>
          <a:p>
            <a:fld id="{5ED0AFA6-4219-40ED-838E-17C4359D46E5}" type="slidenum">
              <a:rPr lang="en-US" altLang="en-US"/>
              <a:pPr/>
              <a:t>‹#›</a:t>
            </a:fld>
            <a:endParaRPr lang="en-US" altLang="en-US"/>
          </a:p>
        </p:txBody>
      </p:sp>
    </p:spTree>
    <p:extLst>
      <p:ext uri="{BB962C8B-B14F-4D97-AF65-F5344CB8AC3E}">
        <p14:creationId xmlns:p14="http://schemas.microsoft.com/office/powerpoint/2010/main" val="3236147177"/>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Image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8"/>
            <a:ext cx="8229600" cy="213346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3472070"/>
            <a:ext cx="8229600" cy="217363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5"/>
          </p:nvPr>
        </p:nvSpPr>
        <p:spPr>
          <a:ln/>
        </p:spPr>
        <p:txBody>
          <a:bodyPr/>
          <a:lstStyle>
            <a:lvl1pPr>
              <a:defRPr/>
            </a:lvl1pPr>
          </a:lstStyle>
          <a:p>
            <a:pPr>
              <a:defRPr/>
            </a:pPr>
            <a:fld id="{1EA27456-B1DD-405A-A8C6-7CF91F041D94}" type="datetimeFigureOut">
              <a:rPr lang="en-US"/>
              <a:pPr>
                <a:defRPr/>
              </a:pPr>
              <a:t>2/24/2022</a:t>
            </a:fld>
            <a:endParaRPr lang="en-US"/>
          </a:p>
        </p:txBody>
      </p:sp>
      <p:sp>
        <p:nvSpPr>
          <p:cNvPr id="6" name="Rectangle 5"/>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p:cNvSpPr>
            <a:spLocks noGrp="1"/>
          </p:cNvSpPr>
          <p:nvPr>
            <p:ph type="sldNum" sz="quarter" idx="17"/>
          </p:nvPr>
        </p:nvSpPr>
        <p:spPr>
          <a:ln/>
        </p:spPr>
        <p:txBody>
          <a:bodyPr/>
          <a:lstStyle>
            <a:lvl1pPr>
              <a:defRPr/>
            </a:lvl1pPr>
          </a:lstStyle>
          <a:p>
            <a:fld id="{02064E34-9773-4837-82B0-61C98D0398B0}" type="slidenum">
              <a:rPr lang="en-US" altLang="en-US"/>
              <a:pPr/>
              <a:t>‹#›</a:t>
            </a:fld>
            <a:endParaRPr lang="en-US" altLang="en-US"/>
          </a:p>
        </p:txBody>
      </p:sp>
    </p:spTree>
    <p:extLst>
      <p:ext uri="{BB962C8B-B14F-4D97-AF65-F5344CB8AC3E}">
        <p14:creationId xmlns:p14="http://schemas.microsoft.com/office/powerpoint/2010/main" val="382840738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4"/>
          <p:cNvSpPr>
            <a:spLocks noGrp="1" noChangeArrowheads="1"/>
          </p:cNvSpPr>
          <p:nvPr>
            <p:ph type="dt" sz="half" idx="10"/>
          </p:nvPr>
        </p:nvSpPr>
        <p:spPr>
          <a:ln/>
        </p:spPr>
        <p:txBody>
          <a:bodyPr/>
          <a:lstStyle>
            <a:lvl1pPr>
              <a:defRPr/>
            </a:lvl1pPr>
          </a:lstStyle>
          <a:p>
            <a:pPr>
              <a:defRPr/>
            </a:pPr>
            <a:fld id="{0B025851-1FA6-4955-B763-9DE6FDB2378F}" type="datetimeFigureOut">
              <a:rPr lang="en-US"/>
              <a:pPr>
                <a:defRPr/>
              </a:pPr>
              <a:t>2/24/2022</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Slide Number Placeholder 3"/>
          <p:cNvSpPr>
            <a:spLocks noGrp="1"/>
          </p:cNvSpPr>
          <p:nvPr>
            <p:ph type="sldNum" sz="quarter" idx="12"/>
          </p:nvPr>
        </p:nvSpPr>
        <p:spPr>
          <a:ln/>
        </p:spPr>
        <p:txBody>
          <a:bodyPr/>
          <a:lstStyle>
            <a:lvl1pPr>
              <a:defRPr/>
            </a:lvl1pPr>
          </a:lstStyle>
          <a:p>
            <a:fld id="{FE0ED390-59E1-4CCD-BF81-E4ED3B79852C}" type="slidenum">
              <a:rPr lang="en-US" altLang="en-US"/>
              <a:pPr/>
              <a:t>‹#›</a:t>
            </a:fld>
            <a:endParaRPr lang="en-US" altLang="en-US"/>
          </a:p>
        </p:txBody>
      </p:sp>
    </p:spTree>
    <p:extLst>
      <p:ext uri="{BB962C8B-B14F-4D97-AF65-F5344CB8AC3E}">
        <p14:creationId xmlns:p14="http://schemas.microsoft.com/office/powerpoint/2010/main" val="2531304358"/>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fld id="{650B866C-4F41-49EE-84F0-5E6DB0A2CD61}" type="datetimeFigureOut">
              <a:rPr lang="en-US"/>
              <a:pPr>
                <a:defRPr/>
              </a:pPr>
              <a:t>2/24/2022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p:cNvSpPr>
            <a:spLocks noGrp="1"/>
          </p:cNvSpPr>
          <p:nvPr>
            <p:ph type="sldNum" sz="quarter" idx="12"/>
          </p:nvPr>
        </p:nvSpPr>
        <p:spPr>
          <a:ln/>
        </p:spPr>
        <p:txBody>
          <a:bodyPr/>
          <a:lstStyle>
            <a:lvl1pPr>
              <a:defRPr/>
            </a:lvl1pPr>
          </a:lstStyle>
          <a:p>
            <a:fld id="{96E1C2E4-C6A1-4E36-B2CF-8E6F6013C9D4}" type="slidenum">
              <a:rPr lang="en-US" altLang="en-US"/>
              <a:pPr/>
              <a:t>‹#›</a:t>
            </a:fld>
            <a:endParaRPr lang="en-US" altLang="en-US"/>
          </a:p>
        </p:txBody>
      </p:sp>
    </p:spTree>
    <p:extLst>
      <p:ext uri="{BB962C8B-B14F-4D97-AF65-F5344CB8AC3E}">
        <p14:creationId xmlns:p14="http://schemas.microsoft.com/office/powerpoint/2010/main" val="3365752856"/>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fld id="{0453F5AB-DEE9-4A3D-879E-C781C346CBEE}" type="datetimeFigureOut">
              <a:rPr lang="en-US"/>
              <a:pPr>
                <a:defRPr/>
              </a:pPr>
              <a:t>2/24/2022</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934200" y="6245225"/>
            <a:ext cx="2133600" cy="476250"/>
          </a:xfrm>
        </p:spPr>
        <p:txBody>
          <a:bodyPr/>
          <a:lstStyle>
            <a:lvl1pPr>
              <a:defRPr/>
            </a:lvl1pPr>
          </a:lstStyle>
          <a:p>
            <a:fld id="{5F998687-0EBF-4233-93CF-29100BD16EF4}" type="slidenum">
              <a:rPr lang="en-US" altLang="en-US"/>
              <a:pPr/>
              <a:t>‹#›</a:t>
            </a:fld>
            <a:endParaRPr lang="en-US" altLang="en-US"/>
          </a:p>
        </p:txBody>
      </p:sp>
    </p:spTree>
    <p:extLst>
      <p:ext uri="{BB962C8B-B14F-4D97-AF65-F5344CB8AC3E}">
        <p14:creationId xmlns:p14="http://schemas.microsoft.com/office/powerpoint/2010/main" val="392915445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FEMA Visual Templat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1984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457200" y="1068388"/>
            <a:ext cx="82296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b="0" smtClean="0">
                <a:latin typeface="+mn-lt"/>
                <a:cs typeface="+mn-cs"/>
              </a:defRPr>
            </a:lvl1pPr>
          </a:lstStyle>
          <a:p>
            <a:pPr>
              <a:defRPr/>
            </a:pPr>
            <a:fld id="{A2F6826D-CB85-409C-B849-A027602F41F6}" type="datetimeFigureOut">
              <a:rPr lang="en-US"/>
              <a:pPr>
                <a:defRPr/>
              </a:pPr>
              <a:t>2/24/2022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a:latin typeface="+mn-lt"/>
                <a:cs typeface="+mn-cs"/>
              </a:defRPr>
            </a:lvl1pPr>
          </a:lstStyle>
          <a:p>
            <a:pPr>
              <a:defRPr/>
            </a:pPr>
            <a:endParaRPr lang="en-US"/>
          </a:p>
        </p:txBody>
      </p:sp>
      <p:cxnSp>
        <p:nvCxnSpPr>
          <p:cNvPr id="8" name="Straight Connector 7"/>
          <p:cNvCxnSpPr/>
          <p:nvPr/>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a:solidFill>
                  <a:srgbClr val="F4F8FE"/>
                </a:solidFill>
              </a:defRPr>
            </a:lvl1pPr>
          </a:lstStyle>
          <a:p>
            <a:fld id="{84FF83FD-DF0D-4EAD-BDE1-E8F4CC97C24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9" r:id="rId1"/>
    <p:sldLayoutId id="2147483693" r:id="rId2"/>
    <p:sldLayoutId id="2147483680" r:id="rId3"/>
    <p:sldLayoutId id="2147483681" r:id="rId4"/>
    <p:sldLayoutId id="2147483682" r:id="rId5"/>
    <p:sldLayoutId id="2147483683" r:id="rId6"/>
    <p:sldLayoutId id="2147483684" r:id="rId7"/>
    <p:sldLayoutId id="2147483685" r:id="rId8"/>
    <p:sldLayoutId id="2147483694" r:id="rId9"/>
    <p:sldLayoutId id="2147483686" r:id="rId10"/>
    <p:sldLayoutId id="2147483687" r:id="rId11"/>
    <p:sldLayoutId id="2147483688" r:id="rId12"/>
    <p:sldLayoutId id="2147483689" r:id="rId13"/>
    <p:sldLayoutId id="2147483690" r:id="rId14"/>
    <p:sldLayoutId id="2147483691" r:id="rId15"/>
    <p:sldLayoutId id="2147483692" r:id="rId16"/>
  </p:sldLayoutIdLst>
  <p:transition>
    <p:wipe dir="r"/>
  </p:transition>
  <p:txStyles>
    <p:titleStyle>
      <a:lvl1pPr algn="l" rtl="0" fontAlgn="base">
        <a:spcBef>
          <a:spcPct val="0"/>
        </a:spcBef>
        <a:spcAft>
          <a:spcPct val="0"/>
        </a:spcAft>
        <a:defRPr sz="3800" b="1">
          <a:solidFill>
            <a:srgbClr val="000066"/>
          </a:solidFill>
          <a:latin typeface="+mj-lt"/>
          <a:ea typeface="+mj-ea"/>
          <a:cs typeface="+mj-cs"/>
        </a:defRPr>
      </a:lvl1pPr>
      <a:lvl2pPr algn="l" rtl="0" fontAlgn="base">
        <a:spcBef>
          <a:spcPct val="0"/>
        </a:spcBef>
        <a:spcAft>
          <a:spcPct val="0"/>
        </a:spcAft>
        <a:defRPr sz="3800" b="1">
          <a:solidFill>
            <a:srgbClr val="000066"/>
          </a:solidFill>
          <a:latin typeface="Times New Roman" pitchFamily="18" charset="0"/>
          <a:cs typeface="Arial" charset="0"/>
        </a:defRPr>
      </a:lvl2pPr>
      <a:lvl3pPr algn="l" rtl="0" fontAlgn="base">
        <a:spcBef>
          <a:spcPct val="0"/>
        </a:spcBef>
        <a:spcAft>
          <a:spcPct val="0"/>
        </a:spcAft>
        <a:defRPr sz="3800" b="1">
          <a:solidFill>
            <a:srgbClr val="000066"/>
          </a:solidFill>
          <a:latin typeface="Times New Roman" pitchFamily="18" charset="0"/>
          <a:cs typeface="Arial" charset="0"/>
        </a:defRPr>
      </a:lvl3pPr>
      <a:lvl4pPr algn="l" rtl="0" fontAlgn="base">
        <a:spcBef>
          <a:spcPct val="0"/>
        </a:spcBef>
        <a:spcAft>
          <a:spcPct val="0"/>
        </a:spcAft>
        <a:defRPr sz="3800" b="1">
          <a:solidFill>
            <a:srgbClr val="000066"/>
          </a:solidFill>
          <a:latin typeface="Times New Roman" pitchFamily="18" charset="0"/>
          <a:cs typeface="Arial" charset="0"/>
        </a:defRPr>
      </a:lvl4pPr>
      <a:lvl5pPr algn="l" rtl="0" fontAlgn="base">
        <a:spcBef>
          <a:spcPct val="0"/>
        </a:spcBef>
        <a:spcAft>
          <a:spcPct val="0"/>
        </a:spcAft>
        <a:defRPr sz="3800" b="1">
          <a:solidFill>
            <a:srgbClr val="000066"/>
          </a:solidFill>
          <a:latin typeface="Times New Roman" pitchFamily="18" charset="0"/>
          <a:cs typeface="Arial" charset="0"/>
        </a:defRPr>
      </a:lvl5pPr>
      <a:lvl6pPr marL="457200" algn="l" rtl="0" eaLnBrk="1" fontAlgn="base" hangingPunct="1">
        <a:spcBef>
          <a:spcPct val="0"/>
        </a:spcBef>
        <a:spcAft>
          <a:spcPct val="0"/>
        </a:spcAft>
        <a:defRPr sz="3800" b="1">
          <a:solidFill>
            <a:srgbClr val="000066"/>
          </a:solidFill>
          <a:latin typeface="Times New Roman" pitchFamily="18" charset="0"/>
          <a:cs typeface="Arial" charset="0"/>
        </a:defRPr>
      </a:lvl6pPr>
      <a:lvl7pPr marL="914400" algn="l" rtl="0" eaLnBrk="1" fontAlgn="base" hangingPunct="1">
        <a:spcBef>
          <a:spcPct val="0"/>
        </a:spcBef>
        <a:spcAft>
          <a:spcPct val="0"/>
        </a:spcAft>
        <a:defRPr sz="3800" b="1">
          <a:solidFill>
            <a:srgbClr val="000066"/>
          </a:solidFill>
          <a:latin typeface="Times New Roman" pitchFamily="18" charset="0"/>
          <a:cs typeface="Arial" charset="0"/>
        </a:defRPr>
      </a:lvl7pPr>
      <a:lvl8pPr marL="1371600" algn="l" rtl="0" eaLnBrk="1" fontAlgn="base" hangingPunct="1">
        <a:spcBef>
          <a:spcPct val="0"/>
        </a:spcBef>
        <a:spcAft>
          <a:spcPct val="0"/>
        </a:spcAft>
        <a:defRPr sz="3800" b="1">
          <a:solidFill>
            <a:srgbClr val="000066"/>
          </a:solidFill>
          <a:latin typeface="Times New Roman" pitchFamily="18" charset="0"/>
          <a:cs typeface="Arial" charset="0"/>
        </a:defRPr>
      </a:lvl8pPr>
      <a:lvl9pPr marL="1828800" algn="l" rtl="0" eaLnBrk="1" fontAlgn="base" hangingPunct="1">
        <a:spcBef>
          <a:spcPct val="0"/>
        </a:spcBef>
        <a:spcAft>
          <a:spcPct val="0"/>
        </a:spcAft>
        <a:defRPr sz="3800" b="1">
          <a:solidFill>
            <a:srgbClr val="000066"/>
          </a:solidFill>
          <a:latin typeface="Times New Roman" pitchFamily="18" charset="0"/>
          <a:cs typeface="Arial" charset="0"/>
        </a:defRPr>
      </a:lvl9pPr>
    </p:titleStyle>
    <p:bodyStyle>
      <a:lvl1pPr algn="l" rtl="0" fontAlgn="base">
        <a:spcBef>
          <a:spcPct val="20000"/>
        </a:spcBef>
        <a:spcAft>
          <a:spcPct val="0"/>
        </a:spcAft>
        <a:tabLst>
          <a:tab pos="401638" algn="l"/>
        </a:tabLst>
        <a:defRPr sz="2800">
          <a:solidFill>
            <a:srgbClr val="000066"/>
          </a:solidFill>
          <a:latin typeface="+mn-lt"/>
          <a:ea typeface="+mn-ea"/>
          <a:cs typeface="+mn-cs"/>
        </a:defRPr>
      </a:lvl1pPr>
      <a:lvl2pPr marL="457200" indent="-342900" algn="l" rtl="0" fontAlgn="base">
        <a:spcBef>
          <a:spcPct val="20000"/>
        </a:spcBef>
        <a:spcAft>
          <a:spcPct val="0"/>
        </a:spcAft>
        <a:buFont typeface="Arial" panose="020B0604020202020204" pitchFamily="34" charset="0"/>
        <a:buChar char="•"/>
        <a:tabLst>
          <a:tab pos="401638" algn="l"/>
        </a:tabLst>
        <a:defRPr sz="2800">
          <a:solidFill>
            <a:srgbClr val="000066"/>
          </a:solidFill>
          <a:latin typeface="+mn-lt"/>
          <a:cs typeface="+mn-cs"/>
        </a:defRPr>
      </a:lvl2pPr>
      <a:lvl3pPr marL="9144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3pPr>
      <a:lvl4pPr marL="13716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4pPr>
      <a:lvl5pPr marL="2174875" indent="-228600" algn="l" rtl="0" fontAlgn="base">
        <a:spcBef>
          <a:spcPct val="20000"/>
        </a:spcBef>
        <a:spcAft>
          <a:spcPct val="0"/>
        </a:spcAft>
        <a:buChar char="»"/>
        <a:tabLst>
          <a:tab pos="401638" algn="l"/>
        </a:tabLst>
        <a:defRPr sz="2000" b="1">
          <a:solidFill>
            <a:srgbClr val="000066"/>
          </a:solidFill>
          <a:latin typeface="+mn-lt"/>
          <a:cs typeface="+mn-cs"/>
        </a:defRPr>
      </a:lvl5pPr>
      <a:lvl6pPr marL="26320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6pPr>
      <a:lvl7pPr marL="30892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7pPr>
      <a:lvl8pPr marL="35464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8pPr>
      <a:lvl9pPr marL="40036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training.fema.gov/"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a:spcBef>
                <a:spcPct val="100000"/>
              </a:spcBef>
              <a:buSzPct val="99000"/>
            </a:pPr>
            <a:r>
              <a:rPr lang="en-US" altLang="en-US"/>
              <a:t>Course Welcome</a:t>
            </a:r>
          </a:p>
        </p:txBody>
      </p:sp>
      <p:sp>
        <p:nvSpPr>
          <p:cNvPr id="2" name="Content Placeholder 1"/>
          <p:cNvSpPr>
            <a:spLocks noGrp="1"/>
          </p:cNvSpPr>
          <p:nvPr>
            <p:ph idx="1"/>
          </p:nvPr>
        </p:nvSpPr>
        <p:spPr/>
        <p:txBody>
          <a:bodyPr>
            <a:normAutofit/>
          </a:bodyPr>
          <a:lstStyle/>
          <a:p>
            <a:pPr>
              <a:spcBef>
                <a:spcPct val="100000"/>
              </a:spcBef>
              <a:buSzPct val="99000"/>
            </a:pPr>
            <a:r>
              <a:rPr lang="en-US" kern="1200">
                <a:latin typeface="Arial" panose="020B0604020202020204" pitchFamily="34" charset="0"/>
                <a:cs typeface="Arial" panose="020B0604020202020204" pitchFamily="34" charset="0"/>
              </a:rPr>
              <a:t>This course will introduce students to the Incident Command System (ICS). This system is used nationwide to manage incidents regardless of size or type. </a:t>
            </a:r>
            <a:endParaRPr lang="en-US"/>
          </a:p>
          <a:p>
            <a:pPr>
              <a:spcBef>
                <a:spcPct val="100000"/>
              </a:spcBef>
              <a:buSzPct val="99000"/>
            </a:pPr>
            <a:r>
              <a:rPr lang="en-US" kern="1200">
                <a:latin typeface="Arial" panose="020B0604020202020204" pitchFamily="34" charset="0"/>
                <a:cs typeface="Arial" panose="020B0604020202020204" pitchFamily="34" charset="0"/>
              </a:rPr>
              <a:t>This is the first in a series of ICS courses for all personnel involved in incident management. Descriptions and details about the other ICS courses in the series may be found on our web site: </a:t>
            </a:r>
            <a:r>
              <a:rPr lang="en-US" kern="1200">
                <a:latin typeface="Arial" panose="020B0604020202020204" pitchFamily="34" charset="0"/>
                <a:cs typeface="Arial" panose="020B0604020202020204" pitchFamily="34" charset="0"/>
                <a:hlinkClick r:id="rId2"/>
              </a:rPr>
              <a:t>http://training.fema.gov</a:t>
            </a:r>
            <a:r>
              <a:rPr lang="en-US" kern="1200">
                <a:latin typeface="Arial" panose="020B0604020202020204" pitchFamily="34" charset="0"/>
                <a:cs typeface="Arial" panose="020B0604020202020204" pitchFamily="34" charset="0"/>
              </a:rPr>
              <a:t>.</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1</a:t>
            </a:fld>
            <a:endParaRPr lang="en-US" altLang="en-US"/>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spcBef>
                <a:spcPct val="100000"/>
              </a:spcBef>
              <a:buSzPct val="99000"/>
            </a:pPr>
            <a:r>
              <a:rPr lang="en-US" altLang="en-US"/>
              <a:t>Unit 1: ICS Overview</a:t>
            </a:r>
          </a:p>
        </p:txBody>
      </p:sp>
      <p:sp>
        <p:nvSpPr>
          <p:cNvPr id="2" name="Content Placeholder 1"/>
          <p:cNvSpPr>
            <a:spLocks noGrp="1"/>
          </p:cNvSpPr>
          <p:nvPr>
            <p:ph idx="1"/>
          </p:nvPr>
        </p:nvSpPr>
        <p:spPr/>
        <p:txBody>
          <a:bodyPr>
            <a:normAutofit/>
          </a:bodyPr>
          <a:lstStyle/>
          <a:p>
            <a:pPr>
              <a:spcBef>
                <a:spcPct val="100000"/>
              </a:spcBef>
              <a:buSzPct val="99000"/>
            </a:pPr>
            <a:r>
              <a:rPr lang="en-US" kern="1200">
                <a:latin typeface="Arial" panose="020B0604020202020204" pitchFamily="34" charset="0"/>
                <a:cs typeface="Arial" panose="020B0604020202020204" pitchFamily="34" charset="0"/>
              </a:rPr>
              <a:t>Unit 1 provides an overview of the Incident Command System (ICS). At the end of this lesson, you should be able to:</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Describe the Whole Community approach to ICS.</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Identify the basic concept and benefits of ICS.</a:t>
            </a:r>
            <a:endParaRPr lang="en-US"/>
          </a:p>
          <a:p>
            <a:pPr>
              <a:spcBef>
                <a:spcPct val="100000"/>
              </a:spcBef>
              <a:buSzPct val="99000"/>
            </a:pPr>
            <a:r>
              <a:rPr lang="en-US" kern="1200">
                <a:latin typeface="Arial" panose="020B0604020202020204" pitchFamily="34" charset="0"/>
                <a:cs typeface="Arial" panose="020B0604020202020204" pitchFamily="34" charset="0"/>
              </a:rPr>
              <a:t> </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10</a:t>
            </a:fld>
            <a:endParaRPr lang="en-US" altLang="en-US"/>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spcBef>
                <a:spcPct val="100000"/>
              </a:spcBef>
              <a:buSzPct val="99000"/>
            </a:pPr>
            <a:r>
              <a:rPr lang="en-US" altLang="en-US"/>
              <a:t>Whole Community</a:t>
            </a:r>
          </a:p>
        </p:txBody>
      </p:sp>
      <p:sp>
        <p:nvSpPr>
          <p:cNvPr id="2" name="Content Placeholder 1"/>
          <p:cNvSpPr>
            <a:spLocks noGrp="1"/>
          </p:cNvSpPr>
          <p:nvPr>
            <p:ph sz="quarter" idx="13"/>
          </p:nvPr>
        </p:nvSpPr>
        <p:spPr/>
        <p:txBody>
          <a:bodyPr>
            <a:normAutofit fontScale="55000" lnSpcReduction="20000"/>
          </a:bodyPr>
          <a:lstStyle/>
          <a:p>
            <a:pPr>
              <a:lnSpc>
                <a:spcPct val="120000"/>
              </a:lnSpc>
              <a:spcBef>
                <a:spcPct val="100000"/>
              </a:spcBef>
              <a:buSzPct val="99000"/>
            </a:pPr>
            <a:r>
              <a:rPr lang="en-US" kern="1200">
                <a:latin typeface="Arial" panose="020B0604020202020204" pitchFamily="34" charset="0"/>
                <a:cs typeface="Arial" panose="020B0604020202020204" pitchFamily="34" charset="0"/>
              </a:rPr>
              <a:t>Every part of society must be involved in preparing for, protecting against, responding to, recovering from, and mitigating any and all incidents. The Federal Government is only one part of the whole community. </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The </a:t>
            </a:r>
            <a:r>
              <a:rPr lang="en-US" b="1" kern="1200">
                <a:latin typeface="Arial" panose="020B0604020202020204" pitchFamily="34" charset="0"/>
                <a:cs typeface="Arial" panose="020B0604020202020204" pitchFamily="34" charset="0"/>
              </a:rPr>
              <a:t>Whole Community</a:t>
            </a:r>
            <a:r>
              <a:rPr lang="en-US" kern="1200">
                <a:latin typeface="Arial" panose="020B0604020202020204" pitchFamily="34" charset="0"/>
                <a:cs typeface="Arial" panose="020B0604020202020204" pitchFamily="34" charset="0"/>
              </a:rPr>
              <a:t> approach ensures solutions that serve the entire community are implemented, while simultaneously making sure that the resources the different members of the community bring to the table are used efficiently. These members include those in all levels of government as well as those in non-governmental and private-sector organizations in fields such as transportation, health care, schools, public works, communications, agriculture, chemical/nuclear, and more. </a:t>
            </a:r>
            <a:endParaRPr lang="en-US"/>
          </a:p>
        </p:txBody>
      </p:sp>
      <p:pic>
        <p:nvPicPr>
          <p:cNvPr id="4" name="Content Placeholder 3" descr="Smaller circles within a larger circle. Small circles are labeled State Governments, Non Government Organizations, Local Government, Private Sector Organizations, Faith Based Groups."/>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373506" y="2103256"/>
            <a:ext cx="2591162" cy="2591162"/>
          </a:xfrm>
        </p:spPr>
      </p:pic>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11</a:t>
            </a:fld>
            <a:endParaRPr lang="en-US" altLang="en-US"/>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spcBef>
                <a:spcPct val="100000"/>
              </a:spcBef>
              <a:buSzPct val="99000"/>
            </a:pPr>
            <a:r>
              <a:rPr lang="en-US" altLang="en-US"/>
              <a:t>What is the Incident Command System?</a:t>
            </a:r>
          </a:p>
        </p:txBody>
      </p:sp>
      <p:sp>
        <p:nvSpPr>
          <p:cNvPr id="2" name="Content Placeholder 1"/>
          <p:cNvSpPr>
            <a:spLocks noGrp="1"/>
          </p:cNvSpPr>
          <p:nvPr>
            <p:ph sz="quarter" idx="13"/>
          </p:nvPr>
        </p:nvSpPr>
        <p:spPr/>
        <p:txBody>
          <a:bodyPr>
            <a:normAutofit fontScale="47500" lnSpcReduction="20000"/>
          </a:bodyPr>
          <a:lstStyle/>
          <a:p>
            <a:pPr>
              <a:lnSpc>
                <a:spcPct val="120000"/>
              </a:lnSpc>
              <a:spcBef>
                <a:spcPct val="100000"/>
              </a:spcBef>
              <a:buSzPct val="99000"/>
            </a:pPr>
            <a:r>
              <a:rPr lang="en-US" kern="1200">
                <a:latin typeface="Arial" panose="020B0604020202020204" pitchFamily="34" charset="0"/>
                <a:cs typeface="Arial" panose="020B0604020202020204" pitchFamily="34" charset="0"/>
              </a:rPr>
              <a:t>The Incident Command System (ICS) is a standardized approach to incident management that: </a:t>
            </a:r>
            <a:endParaRPr lang="en-US">
              <a:effectLst/>
            </a:endParaRPr>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Is used for all kinds of incidents by all types of organizations and at all levels of government; ICS is applicable to small incidents as well as large and complex ones.</a:t>
            </a:r>
            <a:endParaRPr lang="en-US"/>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Can be used not only for emergencies, but also for planned events.</a:t>
            </a:r>
            <a:endParaRPr lang="en-US">
              <a:effectLst/>
            </a:endParaRPr>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Enables a coordinated response among various jurisdictions and agencies.</a:t>
            </a:r>
            <a:endParaRPr lang="en-US">
              <a:effectLst/>
            </a:endParaRPr>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Establishes common processes for incident-level planning and resource management.</a:t>
            </a:r>
            <a:endParaRPr lang="en-US">
              <a:effectLst/>
            </a:endParaRPr>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Allows for the integration of resources (such as facilities, equipment, personnel) within a common organizational structure.</a:t>
            </a:r>
            <a:endParaRPr lang="en-US"/>
          </a:p>
        </p:txBody>
      </p:sp>
      <p:pic>
        <p:nvPicPr>
          <p:cNvPr id="4" name="Content Placeholder 3" descr="Four photos. Photo 1 is police officer, photo 2 is  fire fighter. Photo3 is Emergency Medical Technicion in ambulance with patient. Photo 4 is a power truck with a technician working on power pole."/>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125822" y="1850809"/>
            <a:ext cx="3086531" cy="3096057"/>
          </a:xfrm>
        </p:spPr>
      </p:pic>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12</a:t>
            </a:fld>
            <a:endParaRPr lang="en-US" altLang="en-US"/>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spcBef>
                <a:spcPct val="100000"/>
              </a:spcBef>
              <a:buSzPct val="99000"/>
            </a:pPr>
            <a:r>
              <a:rPr lang="en-US" altLang="en-US"/>
              <a:t>When is ICS Used?</a:t>
            </a:r>
          </a:p>
        </p:txBody>
      </p:sp>
      <p:sp>
        <p:nvSpPr>
          <p:cNvPr id="2" name="Content Placeholder 1"/>
          <p:cNvSpPr>
            <a:spLocks noGrp="1"/>
          </p:cNvSpPr>
          <p:nvPr>
            <p:ph sz="quarter" idx="13"/>
          </p:nvPr>
        </p:nvSpPr>
        <p:spPr/>
        <p:txBody>
          <a:bodyPr>
            <a:normAutofit fontScale="55000" lnSpcReduction="20000"/>
          </a:bodyPr>
          <a:lstStyle/>
          <a:p>
            <a:pPr>
              <a:lnSpc>
                <a:spcPct val="120000"/>
              </a:lnSpc>
              <a:spcBef>
                <a:spcPct val="100000"/>
              </a:spcBef>
              <a:buSzPct val="99000"/>
            </a:pPr>
            <a:r>
              <a:rPr lang="en-US" kern="1200">
                <a:latin typeface="Arial" panose="020B0604020202020204" pitchFamily="34" charset="0"/>
                <a:cs typeface="Arial" panose="020B0604020202020204" pitchFamily="34" charset="0"/>
              </a:rPr>
              <a:t>The Incident Command System (ICS) can be used to manage any type of incident, including a planned event (e.g., the Olympics, the Governor's inauguration, state fairs, a local parade, etc.). The use of ICS is applicable to all types of incidents, regardless of their size or cause. </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As a system, ICS is extremely useful. Not only does it provide an organizational structure for incident management, but it also guides the process for planning, building, and adapting that structure. </a:t>
            </a:r>
            <a:endParaRPr lang="en-US">
              <a:effectLst/>
            </a:endParaRPr>
          </a:p>
          <a:p>
            <a:pPr>
              <a:lnSpc>
                <a:spcPct val="120000"/>
              </a:lnSpc>
              <a:spcBef>
                <a:spcPct val="100000"/>
              </a:spcBef>
              <a:buSzPct val="99000"/>
            </a:pPr>
            <a:r>
              <a:rPr lang="en-US" b="1" kern="1200">
                <a:latin typeface="Arial" panose="020B0604020202020204" pitchFamily="34" charset="0"/>
                <a:cs typeface="Arial" panose="020B0604020202020204" pitchFamily="34" charset="0"/>
              </a:rPr>
              <a:t>Using ICS for every incident or planned event provides the practice that will help to maintain and improve skills needed to effectively coordinate larger or more complex efforts.</a:t>
            </a:r>
            <a:r>
              <a:rPr lang="en-US" kern="1200">
                <a:latin typeface="Arial" panose="020B0604020202020204" pitchFamily="34" charset="0"/>
                <a:cs typeface="Arial" panose="020B0604020202020204" pitchFamily="34" charset="0"/>
              </a:rPr>
              <a:t> </a:t>
            </a:r>
            <a:endParaRPr lang="en-US"/>
          </a:p>
        </p:txBody>
      </p:sp>
      <p:pic>
        <p:nvPicPr>
          <p:cNvPr id="4" name="Content Placeholder 3" descr="Road signs sticking out above deep floodwaters."/>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525928" y="1941309"/>
            <a:ext cx="2286319" cy="2915057"/>
          </a:xfrm>
        </p:spPr>
      </p:pic>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13</a:t>
            </a:fld>
            <a:endParaRPr lang="en-US" altLang="en-US"/>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spcBef>
                <a:spcPct val="100000"/>
              </a:spcBef>
              <a:buSzPct val="99000"/>
            </a:pPr>
            <a:r>
              <a:rPr lang="en-US" altLang="en-US"/>
              <a:t>ICS for Planned Events </a:t>
            </a:r>
          </a:p>
        </p:txBody>
      </p:sp>
      <p:pic>
        <p:nvPicPr>
          <p:cNvPr id="4" name="Content Placeholder 3" descr="Discussion Question Ico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14815" y="1952588"/>
            <a:ext cx="314369" cy="533474"/>
          </a:xfrm>
        </p:spPr>
      </p:pic>
      <p:sp>
        <p:nvSpPr>
          <p:cNvPr id="3" name="Content Placeholder 2"/>
          <p:cNvSpPr>
            <a:spLocks noGrp="1"/>
          </p:cNvSpPr>
          <p:nvPr>
            <p:ph sz="quarter" idx="14"/>
          </p:nvPr>
        </p:nvSpPr>
        <p:spPr/>
        <p:txBody>
          <a:bodyPr>
            <a:normAutofit lnSpcReduction="10000"/>
          </a:bodyPr>
          <a:lstStyle/>
          <a:p>
            <a:pPr>
              <a:spcBef>
                <a:spcPct val="100000"/>
              </a:spcBef>
              <a:buSzPct val="99000"/>
            </a:pPr>
            <a:r>
              <a:rPr lang="en-US" kern="1200">
                <a:latin typeface="Arial" panose="020B0604020202020204" pitchFamily="34" charset="0"/>
                <a:cs typeface="Arial" panose="020B0604020202020204" pitchFamily="34" charset="0"/>
              </a:rPr>
              <a:t>From your own experiences, what are some examples of different types of planned events where ICS was used? </a:t>
            </a:r>
            <a:endParaRPr lang="en-US">
              <a:effectLst/>
            </a:endParaRPr>
          </a:p>
          <a:p>
            <a:pPr>
              <a:spcBef>
                <a:spcPct val="100000"/>
              </a:spcBef>
              <a:buSzPct val="99000"/>
            </a:pPr>
            <a:r>
              <a:rPr lang="en-US" kern="1200">
                <a:latin typeface="Arial" panose="020B0604020202020204" pitchFamily="34" charset="0"/>
                <a:cs typeface="Arial" panose="020B0604020202020204" pitchFamily="34" charset="0"/>
              </a:rPr>
              <a:t>Why was it beneficial to use ICS? </a:t>
            </a:r>
            <a:endParaRPr lang="en-US"/>
          </a:p>
        </p:txBody>
      </p:sp>
      <p:sp>
        <p:nvSpPr>
          <p:cNvPr id="5" name="Slide Number Placeholder 4"/>
          <p:cNvSpPr>
            <a:spLocks noGrp="1"/>
          </p:cNvSpPr>
          <p:nvPr>
            <p:ph type="sldNum" sz="quarter" idx="17"/>
          </p:nvPr>
        </p:nvSpPr>
        <p:spPr/>
        <p:txBody>
          <a:bodyPr/>
          <a:lstStyle/>
          <a:p>
            <a:pPr>
              <a:spcBef>
                <a:spcPct val="100000"/>
              </a:spcBef>
              <a:buSzPct val="99000"/>
            </a:pPr>
            <a:fld id="{02064E34-9773-4837-82B0-61C98D0398B0}" type="slidenum">
              <a:rPr lang="en-US" altLang="en-US" smtClean="0"/>
              <a:pPr>
                <a:spcBef>
                  <a:spcPct val="100000"/>
                </a:spcBef>
                <a:buSzPct val="99000"/>
              </a:pPr>
              <a:t>14</a:t>
            </a:fld>
            <a:endParaRPr lang="en-US" altLang="en-US"/>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spcBef>
                <a:spcPct val="100000"/>
              </a:spcBef>
              <a:buSzPct val="99000"/>
            </a:pPr>
            <a:r>
              <a:rPr lang="en-US" altLang="en-US"/>
              <a:t>Incident Command System: Promoting Response Partnerships</a:t>
            </a:r>
          </a:p>
        </p:txBody>
      </p:sp>
      <p:pic>
        <p:nvPicPr>
          <p:cNvPr id="5" name="D6AA205241532338AEED13080021AC6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833664" y="1141920"/>
            <a:ext cx="5476672" cy="410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15</a:t>
            </a:fld>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92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spcBef>
                <a:spcPct val="100000"/>
              </a:spcBef>
              <a:buSzPct val="99000"/>
            </a:pPr>
            <a:r>
              <a:rPr lang="en-US" altLang="en-US"/>
              <a:t>ICS as a Component of the National Incident Management System (NIMS)</a:t>
            </a:r>
          </a:p>
        </p:txBody>
      </p:sp>
      <p:sp>
        <p:nvSpPr>
          <p:cNvPr id="2" name="Content Placeholder 1"/>
          <p:cNvSpPr>
            <a:spLocks noGrp="1"/>
          </p:cNvSpPr>
          <p:nvPr>
            <p:ph sz="quarter" idx="13"/>
          </p:nvPr>
        </p:nvSpPr>
        <p:spPr/>
        <p:txBody>
          <a:bodyPr>
            <a:normAutofit fontScale="47500" lnSpcReduction="20000"/>
          </a:bodyPr>
          <a:lstStyle/>
          <a:p>
            <a:pPr>
              <a:lnSpc>
                <a:spcPct val="120000"/>
              </a:lnSpc>
              <a:spcBef>
                <a:spcPct val="100000"/>
              </a:spcBef>
              <a:buSzPct val="99000"/>
            </a:pPr>
            <a:r>
              <a:rPr lang="en-US" kern="1200">
                <a:latin typeface="Arial" panose="020B0604020202020204" pitchFamily="34" charset="0"/>
                <a:cs typeface="Arial" panose="020B0604020202020204" pitchFamily="34" charset="0"/>
              </a:rPr>
              <a:t>The National Incident Management System (NIMS) is a systematic, proactive approach to guide all levels of government, nongovernmental organizations (NGOs), and the private sector to work together to prevent, protect against, mitigate, respond to, and recover from the effects of incidents. NIMS provides a consistent foundation for all incidents, ranging from daily occurrences to incidents requiring a coordinated Federal response. </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NIMS is organized into three major components: </a:t>
            </a:r>
            <a:endParaRPr lang="en-US">
              <a:effectLst/>
            </a:endParaRPr>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Resource Management</a:t>
            </a:r>
            <a:endParaRPr lang="en-US"/>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Command and Coordination - including the Incident Command System</a:t>
            </a:r>
            <a:endParaRPr lang="en-US">
              <a:effectLst/>
            </a:endParaRPr>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Communications and Information Management</a:t>
            </a:r>
            <a:endParaRPr lang="en-US">
              <a:effectLst/>
            </a:endParaRPr>
          </a:p>
          <a:p>
            <a:pPr>
              <a:lnSpc>
                <a:spcPct val="120000"/>
              </a:lnSpc>
              <a:spcBef>
                <a:spcPct val="100000"/>
              </a:spcBef>
              <a:buSzPct val="99000"/>
            </a:pPr>
            <a:r>
              <a:rPr lang="en-US" b="1" kern="1200">
                <a:latin typeface="Arial" panose="020B0604020202020204" pitchFamily="34" charset="0"/>
                <a:cs typeface="Arial" panose="020B0604020202020204" pitchFamily="34" charset="0"/>
              </a:rPr>
              <a:t>It is important to note that the Incident Command System (ICS) is just one part of NIMS. </a:t>
            </a:r>
            <a:endParaRPr lang="en-US"/>
          </a:p>
        </p:txBody>
      </p:sp>
      <p:pic>
        <p:nvPicPr>
          <p:cNvPr id="4" name="Content Placeholder 3" descr="Block diagram with image of the cover of the NIMS 2017 at the top. Next row down boxes labeled Resource Management, Command and Coordination, and Communications and Information Management. Third level down, under Command and Coordination is Incident Command System."/>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651375" y="1732620"/>
            <a:ext cx="4035425" cy="3332435"/>
          </a:xfrm>
        </p:spPr>
      </p:pic>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16</a:t>
            </a:fld>
            <a:endParaRPr lang="en-US" altLang="en-US"/>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spcBef>
                <a:spcPct val="100000"/>
              </a:spcBef>
              <a:buSzPct val="99000"/>
            </a:pPr>
            <a:r>
              <a:rPr lang="en-US" altLang="en-US"/>
              <a:t>Incident Response Problems </a:t>
            </a:r>
          </a:p>
        </p:txBody>
      </p:sp>
      <p:pic>
        <p:nvPicPr>
          <p:cNvPr id="4" name="Content Placeholder 3" descr="Discussion Question Ico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14815" y="1952588"/>
            <a:ext cx="314369" cy="533474"/>
          </a:xfrm>
        </p:spPr>
      </p:pic>
      <p:sp>
        <p:nvSpPr>
          <p:cNvPr id="3" name="Content Placeholder 2"/>
          <p:cNvSpPr>
            <a:spLocks noGrp="1"/>
          </p:cNvSpPr>
          <p:nvPr>
            <p:ph sz="quarter" idx="14"/>
          </p:nvPr>
        </p:nvSpPr>
        <p:spPr/>
        <p:txBody>
          <a:bodyPr>
            <a:normAutofit/>
          </a:bodyPr>
          <a:lstStyle/>
          <a:p>
            <a:pPr>
              <a:spcBef>
                <a:spcPct val="100000"/>
              </a:spcBef>
              <a:buSzPct val="99000"/>
            </a:pPr>
            <a:r>
              <a:rPr lang="en-US" kern="1200">
                <a:latin typeface="Arial" panose="020B0604020202020204" pitchFamily="34" charset="0"/>
                <a:cs typeface="Arial" panose="020B0604020202020204" pitchFamily="34" charset="0"/>
              </a:rPr>
              <a:t>What are some common causes of incident response problems?</a:t>
            </a:r>
            <a:endParaRPr lang="en-US"/>
          </a:p>
        </p:txBody>
      </p:sp>
      <p:sp>
        <p:nvSpPr>
          <p:cNvPr id="5" name="Slide Number Placeholder 4"/>
          <p:cNvSpPr>
            <a:spLocks noGrp="1"/>
          </p:cNvSpPr>
          <p:nvPr>
            <p:ph type="sldNum" sz="quarter" idx="17"/>
          </p:nvPr>
        </p:nvSpPr>
        <p:spPr/>
        <p:txBody>
          <a:bodyPr/>
          <a:lstStyle/>
          <a:p>
            <a:pPr>
              <a:spcBef>
                <a:spcPct val="100000"/>
              </a:spcBef>
              <a:buSzPct val="99000"/>
            </a:pPr>
            <a:fld id="{02064E34-9773-4837-82B0-61C98D0398B0}" type="slidenum">
              <a:rPr lang="en-US" altLang="en-US" smtClean="0"/>
              <a:pPr>
                <a:spcBef>
                  <a:spcPct val="100000"/>
                </a:spcBef>
                <a:buSzPct val="99000"/>
              </a:pPr>
              <a:t>17</a:t>
            </a:fld>
            <a:endParaRPr lang="en-US" altLang="en-US"/>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spcBef>
                <a:spcPct val="100000"/>
              </a:spcBef>
              <a:buSzPct val="99000"/>
            </a:pPr>
            <a:r>
              <a:rPr lang="en-US" altLang="en-US"/>
              <a:t>ICS Benefits - Student Activity</a:t>
            </a:r>
          </a:p>
        </p:txBody>
      </p:sp>
      <p:sp>
        <p:nvSpPr>
          <p:cNvPr id="2" name="Content Placeholder 1"/>
          <p:cNvSpPr>
            <a:spLocks noGrp="1"/>
          </p:cNvSpPr>
          <p:nvPr>
            <p:ph idx="1"/>
          </p:nvPr>
        </p:nvSpPr>
        <p:spPr/>
        <p:txBody>
          <a:bodyPr>
            <a:noAutofit/>
          </a:bodyPr>
          <a:lstStyle/>
          <a:p>
            <a:pPr>
              <a:lnSpc>
                <a:spcPct val="120000"/>
              </a:lnSpc>
              <a:spcBef>
                <a:spcPts val="600"/>
              </a:spcBef>
              <a:buSzPct val="99000"/>
            </a:pPr>
            <a:r>
              <a:rPr lang="en-US" sz="1300" b="1" kern="1200" dirty="0">
                <a:latin typeface="Arial" panose="020B0604020202020204" pitchFamily="34" charset="0"/>
                <a:cs typeface="Arial" panose="020B0604020202020204" pitchFamily="34" charset="0"/>
              </a:rPr>
              <a:t>Activity Purpose:</a:t>
            </a:r>
            <a:r>
              <a:rPr lang="en-US" sz="1300" kern="1200" dirty="0">
                <a:latin typeface="Arial" panose="020B0604020202020204" pitchFamily="34" charset="0"/>
                <a:cs typeface="Arial" panose="020B0604020202020204" pitchFamily="34" charset="0"/>
              </a:rPr>
              <a:t> The purpose of this activity is to discuss the benefits of ICS. </a:t>
            </a:r>
            <a:endParaRPr lang="en-US" sz="1300" dirty="0"/>
          </a:p>
          <a:p>
            <a:pPr>
              <a:lnSpc>
                <a:spcPct val="120000"/>
              </a:lnSpc>
              <a:spcBef>
                <a:spcPts val="600"/>
              </a:spcBef>
              <a:buSzPct val="99000"/>
            </a:pPr>
            <a:r>
              <a:rPr lang="en-US" sz="1300" b="1" kern="1200" dirty="0">
                <a:latin typeface="Arial" panose="020B0604020202020204" pitchFamily="34" charset="0"/>
                <a:cs typeface="Arial" panose="020B0604020202020204" pitchFamily="34" charset="0"/>
              </a:rPr>
              <a:t>Instructions:</a:t>
            </a:r>
            <a:r>
              <a:rPr lang="en-US" sz="1300" kern="1200" dirty="0">
                <a:latin typeface="Arial" panose="020B0604020202020204" pitchFamily="34" charset="0"/>
                <a:cs typeface="Arial" panose="020B0604020202020204" pitchFamily="34" charset="0"/>
              </a:rPr>
              <a:t> Follow the steps below to conduct this activity: </a:t>
            </a:r>
            <a:endParaRPr lang="en-US" sz="1300" dirty="0"/>
          </a:p>
          <a:p>
            <a:pPr marL="254000" lvl="1" indent="-254000">
              <a:lnSpc>
                <a:spcPct val="120000"/>
              </a:lnSpc>
              <a:spcBef>
                <a:spcPts val="600"/>
              </a:spcBef>
              <a:buSzPct val="99000"/>
              <a:buFont typeface="Arial" panose="020B0604020202020204" pitchFamily="34" charset="0"/>
              <a:buAutoNum type="arabicPeriod"/>
            </a:pPr>
            <a:r>
              <a:rPr lang="en-US" sz="1300" kern="1200" dirty="0">
                <a:latin typeface="Arial" panose="020B0604020202020204" pitchFamily="34" charset="0"/>
                <a:cs typeface="Arial" panose="020B0604020202020204" pitchFamily="34" charset="0"/>
              </a:rPr>
              <a:t>Divide into groups of five or six. </a:t>
            </a:r>
            <a:endParaRPr lang="en-US" sz="1300" dirty="0"/>
          </a:p>
          <a:p>
            <a:pPr marL="254000" lvl="1" indent="-254000">
              <a:lnSpc>
                <a:spcPct val="120000"/>
              </a:lnSpc>
              <a:spcBef>
                <a:spcPts val="600"/>
              </a:spcBef>
              <a:buSzPct val="99000"/>
              <a:buFont typeface="Arial" panose="020B0604020202020204" pitchFamily="34" charset="0"/>
              <a:buAutoNum type="arabicPeriod"/>
            </a:pPr>
            <a:r>
              <a:rPr lang="en-US" sz="1300" kern="1200" dirty="0">
                <a:latin typeface="Arial" panose="020B0604020202020204" pitchFamily="34" charset="0"/>
                <a:cs typeface="Arial" panose="020B0604020202020204" pitchFamily="34" charset="0"/>
              </a:rPr>
              <a:t>Work as a team to review the scenario presented below. </a:t>
            </a:r>
            <a:endParaRPr lang="en-US" sz="1300" dirty="0"/>
          </a:p>
          <a:p>
            <a:pPr marL="254000" lvl="1" indent="-254000">
              <a:lnSpc>
                <a:spcPct val="120000"/>
              </a:lnSpc>
              <a:spcBef>
                <a:spcPts val="600"/>
              </a:spcBef>
              <a:buSzPct val="99000"/>
              <a:buFont typeface="Arial" panose="020B0604020202020204" pitchFamily="34" charset="0"/>
              <a:buAutoNum type="arabicPeriod"/>
            </a:pPr>
            <a:r>
              <a:rPr lang="en-US" sz="1300" kern="1200" dirty="0">
                <a:latin typeface="Arial" panose="020B0604020202020204" pitchFamily="34" charset="0"/>
                <a:cs typeface="Arial" panose="020B0604020202020204" pitchFamily="34" charset="0"/>
              </a:rPr>
              <a:t>Identify the top three challenges for officials to manage this incident. </a:t>
            </a:r>
            <a:endParaRPr lang="en-US" sz="1300" dirty="0"/>
          </a:p>
          <a:p>
            <a:pPr marL="254000" lvl="1" indent="-254000">
              <a:lnSpc>
                <a:spcPct val="120000"/>
              </a:lnSpc>
              <a:spcBef>
                <a:spcPts val="600"/>
              </a:spcBef>
              <a:buSzPct val="99000"/>
              <a:buFont typeface="Arial" panose="020B0604020202020204" pitchFamily="34" charset="0"/>
              <a:buAutoNum type="arabicPeriod"/>
            </a:pPr>
            <a:r>
              <a:rPr lang="en-US" sz="1300" kern="1200" dirty="0">
                <a:latin typeface="Arial" panose="020B0604020202020204" pitchFamily="34" charset="0"/>
                <a:cs typeface="Arial" panose="020B0604020202020204" pitchFamily="34" charset="0"/>
              </a:rPr>
              <a:t>Write the challenges on chart paper. </a:t>
            </a:r>
            <a:endParaRPr lang="en-US" sz="1300" dirty="0"/>
          </a:p>
          <a:p>
            <a:pPr marL="254000" lvl="1" indent="-254000">
              <a:lnSpc>
                <a:spcPct val="120000"/>
              </a:lnSpc>
              <a:spcBef>
                <a:spcPts val="600"/>
              </a:spcBef>
              <a:buSzPct val="99000"/>
              <a:buFont typeface="Arial" panose="020B0604020202020204" pitchFamily="34" charset="0"/>
              <a:buAutoNum type="arabicPeriod"/>
            </a:pPr>
            <a:r>
              <a:rPr lang="en-US" sz="1300" kern="1200" dirty="0">
                <a:latin typeface="Arial" panose="020B0604020202020204" pitchFamily="34" charset="0"/>
                <a:cs typeface="Arial" panose="020B0604020202020204" pitchFamily="34" charset="0"/>
              </a:rPr>
              <a:t>Discuss how ICS could be used to address these challenges. </a:t>
            </a:r>
            <a:endParaRPr lang="en-US" sz="1300" dirty="0"/>
          </a:p>
          <a:p>
            <a:pPr marL="254000" lvl="1" indent="-254000">
              <a:lnSpc>
                <a:spcPct val="120000"/>
              </a:lnSpc>
              <a:spcBef>
                <a:spcPts val="600"/>
              </a:spcBef>
              <a:buSzPct val="99000"/>
              <a:buFont typeface="Arial" panose="020B0604020202020204" pitchFamily="34" charset="0"/>
              <a:buAutoNum type="arabicPeriod"/>
            </a:pPr>
            <a:r>
              <a:rPr lang="en-US" sz="1300" kern="1200" dirty="0">
                <a:latin typeface="Arial" panose="020B0604020202020204" pitchFamily="34" charset="0"/>
                <a:cs typeface="Arial" panose="020B0604020202020204" pitchFamily="34" charset="0"/>
              </a:rPr>
              <a:t>Select a spokesperson. </a:t>
            </a:r>
            <a:endParaRPr lang="en-US" sz="1300" dirty="0"/>
          </a:p>
          <a:p>
            <a:pPr>
              <a:lnSpc>
                <a:spcPct val="120000"/>
              </a:lnSpc>
              <a:spcBef>
                <a:spcPts val="600"/>
              </a:spcBef>
              <a:buSzPct val="99000"/>
            </a:pPr>
            <a:r>
              <a:rPr lang="en-US" sz="1300" b="1" kern="1200" dirty="0">
                <a:latin typeface="Arial" panose="020B0604020202020204" pitchFamily="34" charset="0"/>
                <a:cs typeface="Arial" panose="020B0604020202020204" pitchFamily="34" charset="0"/>
              </a:rPr>
              <a:t>Time:</a:t>
            </a:r>
            <a:r>
              <a:rPr lang="en-US" sz="1300" kern="1200" dirty="0">
                <a:latin typeface="Arial" panose="020B0604020202020204" pitchFamily="34" charset="0"/>
                <a:cs typeface="Arial" panose="020B0604020202020204" pitchFamily="34" charset="0"/>
              </a:rPr>
              <a:t> 20 minutes (including debrief)</a:t>
            </a:r>
            <a:endParaRPr lang="en-US" sz="1300" dirty="0"/>
          </a:p>
          <a:p>
            <a:pPr>
              <a:lnSpc>
                <a:spcPct val="120000"/>
              </a:lnSpc>
              <a:spcBef>
                <a:spcPts val="600"/>
              </a:spcBef>
              <a:buSzPct val="99000"/>
            </a:pPr>
            <a:r>
              <a:rPr lang="en-US" sz="1300" b="1" kern="1200" dirty="0">
                <a:latin typeface="Arial" panose="020B0604020202020204" pitchFamily="34" charset="0"/>
                <a:cs typeface="Arial" panose="020B0604020202020204" pitchFamily="34" charset="0"/>
              </a:rPr>
              <a:t>Scenario:</a:t>
            </a:r>
            <a:r>
              <a:rPr lang="en-US" sz="1300" kern="1200" dirty="0">
                <a:latin typeface="Arial" panose="020B0604020202020204" pitchFamily="34" charset="0"/>
                <a:cs typeface="Arial" panose="020B0604020202020204" pitchFamily="34" charset="0"/>
              </a:rPr>
              <a:t> </a:t>
            </a:r>
            <a:endParaRPr lang="en-US" sz="1300" dirty="0"/>
          </a:p>
          <a:p>
            <a:pPr>
              <a:lnSpc>
                <a:spcPct val="120000"/>
              </a:lnSpc>
              <a:spcBef>
                <a:spcPts val="600"/>
              </a:spcBef>
              <a:buSzPct val="99000"/>
            </a:pPr>
            <a:r>
              <a:rPr lang="en-US" sz="1300" kern="1200" dirty="0">
                <a:latin typeface="Arial" panose="020B0604020202020204" pitchFamily="34" charset="0"/>
                <a:cs typeface="Arial" panose="020B0604020202020204" pitchFamily="34" charset="0"/>
              </a:rPr>
              <a:t>Continuing severe weather is causing widespread damage. There are multiple impacts in the community. Vehicle movement is constrained, some people are stranded and are in need of assistance, there have been impacts on communications and power, and some structures are impacted. 9-1-1 operators are receiving conflicting reports about a number of life-safety needs, including some weather-related injuries and an unverified report of the structural collapse of an assisted living facility. </a:t>
            </a:r>
            <a:endParaRPr lang="en-US" sz="1300" dirty="0"/>
          </a:p>
        </p:txBody>
      </p:sp>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18</a:t>
            </a:fld>
            <a:endParaRPr lang="en-US" altLang="en-US"/>
          </a:p>
        </p:txBody>
      </p: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spcBef>
                <a:spcPct val="100000"/>
              </a:spcBef>
              <a:buSzPct val="99000"/>
            </a:pPr>
            <a:r>
              <a:rPr lang="en-US" altLang="en-US"/>
              <a:t>Benefits of ICS</a:t>
            </a:r>
          </a:p>
        </p:txBody>
      </p:sp>
      <p:sp>
        <p:nvSpPr>
          <p:cNvPr id="2" name="Content Placeholder 1"/>
          <p:cNvSpPr>
            <a:spLocks noGrp="1"/>
          </p:cNvSpPr>
          <p:nvPr>
            <p:ph sz="quarter" idx="13"/>
          </p:nvPr>
        </p:nvSpPr>
        <p:spPr>
          <a:xfrm>
            <a:off x="457200" y="1153077"/>
            <a:ext cx="4381500" cy="4492625"/>
          </a:xfrm>
        </p:spPr>
        <p:txBody>
          <a:bodyPr>
            <a:noAutofit/>
          </a:bodyPr>
          <a:lstStyle/>
          <a:p>
            <a:pPr>
              <a:lnSpc>
                <a:spcPct val="120000"/>
              </a:lnSpc>
              <a:spcBef>
                <a:spcPct val="100000"/>
              </a:spcBef>
              <a:buSzPct val="99000"/>
            </a:pPr>
            <a:r>
              <a:rPr lang="en-US" sz="1400" kern="1200" dirty="0">
                <a:latin typeface="Arial" panose="020B0604020202020204" pitchFamily="34" charset="0"/>
                <a:cs typeface="Arial" panose="020B0604020202020204" pitchFamily="34" charset="0"/>
              </a:rPr>
              <a:t>The Incident Command System (ICS) has positively impacted incident management efforts by: </a:t>
            </a:r>
            <a:endParaRPr lang="en-US" sz="1400" dirty="0">
              <a:effectLst/>
            </a:endParaRPr>
          </a:p>
          <a:p>
            <a:pPr marL="254000" lvl="1" indent="-254000">
              <a:lnSpc>
                <a:spcPct val="120000"/>
              </a:lnSpc>
              <a:spcBef>
                <a:spcPct val="100000"/>
              </a:spcBef>
              <a:buSzPct val="99000"/>
            </a:pPr>
            <a:r>
              <a:rPr lang="en-US" sz="1400" kern="1200" dirty="0">
                <a:latin typeface="Arial" panose="020B0604020202020204" pitchFamily="34" charset="0"/>
                <a:cs typeface="Arial" panose="020B0604020202020204" pitchFamily="34" charset="0"/>
              </a:rPr>
              <a:t>Clarifying chain of command and supervision responsibilities to improve accountability.</a:t>
            </a:r>
            <a:endParaRPr lang="en-US" sz="1400" dirty="0"/>
          </a:p>
          <a:p>
            <a:pPr marL="254000" lvl="1" indent="-254000">
              <a:lnSpc>
                <a:spcPct val="120000"/>
              </a:lnSpc>
              <a:spcBef>
                <a:spcPct val="100000"/>
              </a:spcBef>
              <a:buSzPct val="99000"/>
            </a:pPr>
            <a:r>
              <a:rPr lang="en-US" sz="1400" kern="1200" dirty="0">
                <a:latin typeface="Arial" panose="020B0604020202020204" pitchFamily="34" charset="0"/>
                <a:cs typeface="Arial" panose="020B0604020202020204" pitchFamily="34" charset="0"/>
              </a:rPr>
              <a:t>Leveraging interoperable communications systems and plain language to improve communications.</a:t>
            </a:r>
            <a:endParaRPr lang="en-US" sz="1400" dirty="0">
              <a:effectLst/>
            </a:endParaRPr>
          </a:p>
          <a:p>
            <a:pPr marL="254000" lvl="1" indent="-254000">
              <a:lnSpc>
                <a:spcPct val="120000"/>
              </a:lnSpc>
              <a:spcBef>
                <a:spcPct val="100000"/>
              </a:spcBef>
              <a:buSzPct val="99000"/>
            </a:pPr>
            <a:r>
              <a:rPr lang="en-US" sz="1400" kern="1200" dirty="0">
                <a:latin typeface="Arial" panose="020B0604020202020204" pitchFamily="34" charset="0"/>
                <a:cs typeface="Arial" panose="020B0604020202020204" pitchFamily="34" charset="0"/>
              </a:rPr>
              <a:t>Providing an orderly, systematic planning process.</a:t>
            </a:r>
            <a:endParaRPr lang="en-US" sz="1400" dirty="0">
              <a:effectLst/>
            </a:endParaRPr>
          </a:p>
          <a:p>
            <a:pPr marL="254000" lvl="1" indent="-254000">
              <a:lnSpc>
                <a:spcPct val="120000"/>
              </a:lnSpc>
              <a:spcBef>
                <a:spcPct val="100000"/>
              </a:spcBef>
              <a:buSzPct val="99000"/>
            </a:pPr>
            <a:r>
              <a:rPr lang="en-US" sz="1400" kern="1200" dirty="0">
                <a:latin typeface="Arial" panose="020B0604020202020204" pitchFamily="34" charset="0"/>
                <a:cs typeface="Arial" panose="020B0604020202020204" pitchFamily="34" charset="0"/>
              </a:rPr>
              <a:t>Implementing a common, flexible, predesigned management structure.</a:t>
            </a:r>
            <a:endParaRPr lang="en-US" sz="1400" dirty="0">
              <a:effectLst/>
            </a:endParaRPr>
          </a:p>
          <a:p>
            <a:pPr marL="254000" lvl="1" indent="-254000">
              <a:lnSpc>
                <a:spcPct val="120000"/>
              </a:lnSpc>
              <a:spcBef>
                <a:spcPct val="100000"/>
              </a:spcBef>
              <a:buSzPct val="99000"/>
            </a:pPr>
            <a:r>
              <a:rPr lang="en-US" sz="1400" kern="1200" dirty="0">
                <a:latin typeface="Arial" panose="020B0604020202020204" pitchFamily="34" charset="0"/>
                <a:cs typeface="Arial" panose="020B0604020202020204" pitchFamily="34" charset="0"/>
              </a:rPr>
              <a:t>Fostering cooperation between diverse disciplines and agencies.</a:t>
            </a:r>
            <a:endParaRPr lang="en-US" sz="1400" dirty="0"/>
          </a:p>
        </p:txBody>
      </p:sp>
      <p:pic>
        <p:nvPicPr>
          <p:cNvPr id="4" name="Content Placeholder 3" descr="Two responders reviewing documents on a table."/>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811718" y="2308073"/>
            <a:ext cx="1714739" cy="2181529"/>
          </a:xfrm>
        </p:spPr>
      </p:pic>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19</a:t>
            </a:fld>
            <a:endParaRPr lang="en-US" altLang="en-US"/>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spcBef>
                <a:spcPct val="100000"/>
              </a:spcBef>
              <a:buSzPct val="99000"/>
            </a:pPr>
            <a:r>
              <a:rPr lang="en-US" altLang="en-US"/>
              <a:t>Course Goal</a:t>
            </a:r>
          </a:p>
        </p:txBody>
      </p:sp>
      <p:sp>
        <p:nvSpPr>
          <p:cNvPr id="2" name="Content Placeholder 1"/>
          <p:cNvSpPr>
            <a:spLocks noGrp="1"/>
          </p:cNvSpPr>
          <p:nvPr>
            <p:ph sz="quarter" idx="13"/>
          </p:nvPr>
        </p:nvSpPr>
        <p:spPr>
          <a:xfrm>
            <a:off x="457200" y="1153077"/>
            <a:ext cx="5181600" cy="4492625"/>
          </a:xfrm>
        </p:spPr>
        <p:txBody>
          <a:bodyPr>
            <a:noAutofit/>
          </a:bodyPr>
          <a:lstStyle/>
          <a:p>
            <a:pPr>
              <a:lnSpc>
                <a:spcPct val="120000"/>
              </a:lnSpc>
              <a:spcBef>
                <a:spcPct val="100000"/>
              </a:spcBef>
              <a:buSzPct val="99000"/>
            </a:pPr>
            <a:r>
              <a:rPr lang="en-US" sz="1600" kern="1200" dirty="0">
                <a:latin typeface="Arial" panose="020B0604020202020204" pitchFamily="34" charset="0"/>
                <a:cs typeface="Arial" panose="020B0604020202020204" pitchFamily="34" charset="0"/>
              </a:rPr>
              <a:t>The overall course goal is to promote effective response by: </a:t>
            </a:r>
            <a:endParaRPr lang="en-US" sz="1600" dirty="0">
              <a:effectLst/>
            </a:endParaRPr>
          </a:p>
          <a:p>
            <a:pPr marL="254000" lvl="1" indent="-254000">
              <a:lnSpc>
                <a:spcPct val="120000"/>
              </a:lnSpc>
              <a:spcBef>
                <a:spcPct val="100000"/>
              </a:spcBef>
              <a:buSzPct val="99000"/>
            </a:pPr>
            <a:r>
              <a:rPr lang="en-US" sz="1600" kern="1200" dirty="0">
                <a:latin typeface="Arial" panose="020B0604020202020204" pitchFamily="34" charset="0"/>
                <a:cs typeface="Arial" panose="020B0604020202020204" pitchFamily="34" charset="0"/>
              </a:rPr>
              <a:t>Familiarizing you with the Incident Command System (ICS) and the NIMS principles used to manage incidents. </a:t>
            </a:r>
            <a:endParaRPr lang="en-US" sz="1600" dirty="0"/>
          </a:p>
          <a:p>
            <a:pPr marL="254000" lvl="1" indent="-254000">
              <a:lnSpc>
                <a:spcPct val="120000"/>
              </a:lnSpc>
              <a:spcBef>
                <a:spcPct val="100000"/>
              </a:spcBef>
              <a:buSzPct val="99000"/>
            </a:pPr>
            <a:r>
              <a:rPr lang="en-US" sz="1600" kern="1200" dirty="0">
                <a:latin typeface="Arial" panose="020B0604020202020204" pitchFamily="34" charset="0"/>
                <a:cs typeface="Arial" panose="020B0604020202020204" pitchFamily="34" charset="0"/>
              </a:rPr>
              <a:t>Preparing you to coordinate with response partners from all levels of government and the private sector. </a:t>
            </a:r>
            <a:endParaRPr lang="en-US" sz="1600" dirty="0">
              <a:effectLst/>
            </a:endParaRPr>
          </a:p>
          <a:p>
            <a:pPr>
              <a:lnSpc>
                <a:spcPct val="120000"/>
              </a:lnSpc>
              <a:spcBef>
                <a:spcPct val="100000"/>
              </a:spcBef>
              <a:buSzPct val="99000"/>
            </a:pPr>
            <a:r>
              <a:rPr lang="en-US" sz="1600" kern="1200" dirty="0">
                <a:latin typeface="Arial" panose="020B0604020202020204" pitchFamily="34" charset="0"/>
                <a:cs typeface="Arial" panose="020B0604020202020204" pitchFamily="34" charset="0"/>
              </a:rPr>
              <a:t>IS-100.c provides information on ICS which is part of the National Incident Management System (NIMS). To learn more about NIMS following completion of this course, you can take IS-700.b: An Introduction to the National Incident Management System. </a:t>
            </a:r>
            <a:endParaRPr lang="en-US" sz="1600" dirty="0"/>
          </a:p>
        </p:txBody>
      </p:sp>
      <p:pic>
        <p:nvPicPr>
          <p:cNvPr id="4" name="Content Placeholder 3" descr="Two responders examining an incident area map."/>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816481" y="2312836"/>
            <a:ext cx="1705213" cy="2172003"/>
          </a:xfrm>
        </p:spPr>
      </p:pic>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2</a:t>
            </a:fld>
            <a:endParaRPr lang="en-US" altLang="en-US"/>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spcBef>
                <a:spcPct val="100000"/>
              </a:spcBef>
              <a:buSzPct val="99000"/>
            </a:pPr>
            <a:r>
              <a:rPr lang="en-US" altLang="en-US"/>
              <a:t>ICS: Built on Best Practices</a:t>
            </a:r>
          </a:p>
        </p:txBody>
      </p:sp>
      <p:sp>
        <p:nvSpPr>
          <p:cNvPr id="2" name="Content Placeholder 1"/>
          <p:cNvSpPr>
            <a:spLocks noGrp="1"/>
          </p:cNvSpPr>
          <p:nvPr>
            <p:ph sz="quarter" idx="13"/>
          </p:nvPr>
        </p:nvSpPr>
        <p:spPr/>
        <p:txBody>
          <a:bodyPr>
            <a:normAutofit fontScale="62500" lnSpcReduction="20000"/>
          </a:bodyPr>
          <a:lstStyle/>
          <a:p>
            <a:pPr>
              <a:lnSpc>
                <a:spcPct val="120000"/>
              </a:lnSpc>
              <a:spcBef>
                <a:spcPct val="100000"/>
              </a:spcBef>
              <a:buSzPct val="99000"/>
            </a:pPr>
            <a:r>
              <a:rPr lang="en-US" kern="1200">
                <a:latin typeface="Arial" panose="020B0604020202020204" pitchFamily="34" charset="0"/>
                <a:cs typeface="Arial" panose="020B0604020202020204" pitchFamily="34" charset="0"/>
              </a:rPr>
              <a:t>The Incident Command System (ICS) has been tested for more than 40 years of emergency and nonemergency applications by all levels of government; and in nongovernmental and private-sector organizations.  ICS helps to ensure: </a:t>
            </a:r>
            <a:endParaRPr lang="en-US">
              <a:effectLst/>
            </a:endParaRPr>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The safety of responders, community members, and others.</a:t>
            </a:r>
            <a:endParaRPr lang="en-US"/>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The achievement of incident objectives.</a:t>
            </a:r>
            <a:endParaRPr lang="en-US">
              <a:effectLst/>
            </a:endParaRPr>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The efficient use of resources.</a:t>
            </a:r>
            <a:endParaRPr lang="en-US"/>
          </a:p>
        </p:txBody>
      </p:sp>
      <p:pic>
        <p:nvPicPr>
          <p:cNvPr id="4" name="Content Placeholder 3" descr="ICS responders helping a disaster survivor off of the back of a truck."/>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811718" y="2308073"/>
            <a:ext cx="1714739" cy="2181529"/>
          </a:xfrm>
        </p:spPr>
      </p:pic>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20</a:t>
            </a:fld>
            <a:endParaRPr lang="en-US" altLang="en-US"/>
          </a:p>
        </p:txBody>
      </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spcBef>
                <a:spcPct val="100000"/>
              </a:spcBef>
              <a:buSzPct val="99000"/>
            </a:pPr>
            <a:r>
              <a:rPr lang="en-US" altLang="en-US"/>
              <a:t>Review Questions</a:t>
            </a:r>
          </a:p>
        </p:txBody>
      </p:sp>
      <p:pic>
        <p:nvPicPr>
          <p:cNvPr id="4" name="Content Placeholder 3" descr="Discussion Question Ico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14815" y="1952588"/>
            <a:ext cx="314369" cy="533474"/>
          </a:xfrm>
        </p:spPr>
      </p:pic>
      <p:sp>
        <p:nvSpPr>
          <p:cNvPr id="3" name="Content Placeholder 2"/>
          <p:cNvSpPr>
            <a:spLocks noGrp="1"/>
          </p:cNvSpPr>
          <p:nvPr>
            <p:ph sz="quarter" idx="14"/>
          </p:nvPr>
        </p:nvSpPr>
        <p:spPr/>
        <p:txBody>
          <a:bodyPr>
            <a:normAutofit fontScale="62500" lnSpcReduction="20000"/>
          </a:bodyPr>
          <a:lstStyle/>
          <a:p>
            <a:pPr>
              <a:lnSpc>
                <a:spcPct val="120000"/>
              </a:lnSpc>
              <a:spcBef>
                <a:spcPct val="100000"/>
              </a:spcBef>
              <a:buSzPct val="99000"/>
            </a:pPr>
            <a:r>
              <a:rPr lang="en-US" kern="1200">
                <a:latin typeface="Arial" panose="020B0604020202020204" pitchFamily="34" charset="0"/>
                <a:cs typeface="Arial" panose="020B0604020202020204" pitchFamily="34" charset="0"/>
              </a:rPr>
              <a:t>Let's review what you have learned in this Unit: </a:t>
            </a:r>
            <a:endParaRPr lang="en-US">
              <a:effectLst/>
            </a:endParaRPr>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What is a basic definition of the Incident Command System? </a:t>
            </a:r>
            <a:endParaRPr lang="en-US"/>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Is it the same as NIMS?</a:t>
            </a:r>
            <a:endParaRPr lang="en-US">
              <a:effectLst/>
            </a:endParaRPr>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What are some situations for which it can be used? </a:t>
            </a:r>
            <a:endParaRPr lang="en-US"/>
          </a:p>
        </p:txBody>
      </p:sp>
      <p:sp>
        <p:nvSpPr>
          <p:cNvPr id="5" name="Slide Number Placeholder 4"/>
          <p:cNvSpPr>
            <a:spLocks noGrp="1"/>
          </p:cNvSpPr>
          <p:nvPr>
            <p:ph type="sldNum" sz="quarter" idx="17"/>
          </p:nvPr>
        </p:nvSpPr>
        <p:spPr/>
        <p:txBody>
          <a:bodyPr/>
          <a:lstStyle/>
          <a:p>
            <a:pPr>
              <a:spcBef>
                <a:spcPct val="100000"/>
              </a:spcBef>
              <a:buSzPct val="99000"/>
            </a:pPr>
            <a:fld id="{02064E34-9773-4837-82B0-61C98D0398B0}" type="slidenum">
              <a:rPr lang="en-US" altLang="en-US" smtClean="0"/>
              <a:pPr>
                <a:spcBef>
                  <a:spcPct val="100000"/>
                </a:spcBef>
                <a:buSzPct val="99000"/>
              </a:pPr>
              <a:t>21</a:t>
            </a:fld>
            <a:endParaRPr lang="en-US" altLang="en-US"/>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spcBef>
                <a:spcPct val="100000"/>
              </a:spcBef>
              <a:buSzPct val="99000"/>
            </a:pPr>
            <a:r>
              <a:rPr lang="en-US" altLang="en-US"/>
              <a:t>Unit 1 Summary</a:t>
            </a:r>
          </a:p>
        </p:txBody>
      </p:sp>
      <p:sp>
        <p:nvSpPr>
          <p:cNvPr id="2" name="Content Placeholder 1"/>
          <p:cNvSpPr>
            <a:spLocks noGrp="1"/>
          </p:cNvSpPr>
          <p:nvPr>
            <p:ph idx="1"/>
          </p:nvPr>
        </p:nvSpPr>
        <p:spPr/>
        <p:txBody>
          <a:bodyPr>
            <a:normAutofit fontScale="62500" lnSpcReduction="20000"/>
          </a:bodyPr>
          <a:lstStyle/>
          <a:p>
            <a:pPr>
              <a:lnSpc>
                <a:spcPct val="120000"/>
              </a:lnSpc>
              <a:spcBef>
                <a:spcPct val="100000"/>
              </a:spcBef>
              <a:buSzPct val="99000"/>
            </a:pPr>
            <a:r>
              <a:rPr lang="en-US" kern="1200">
                <a:latin typeface="Arial" panose="020B0604020202020204" pitchFamily="34" charset="0"/>
                <a:cs typeface="Arial" panose="020B0604020202020204" pitchFamily="34" charset="0"/>
              </a:rPr>
              <a:t>You have completed the Course Welcome and Incident Command System (ICS) Overview unit. This unit presented the following key points: </a:t>
            </a:r>
            <a:endParaRPr lang="en-US"/>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ICS is a standardized management tool that allows better coordination and use of resources. </a:t>
            </a:r>
            <a:endParaRPr lang="en-US"/>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ICS represents organizational best practices and has become the standard for emergency management. </a:t>
            </a:r>
            <a:endParaRPr lang="en-US"/>
          </a:p>
          <a:p>
            <a:pPr marL="254000" lvl="1" indent="-254000">
              <a:lnSpc>
                <a:spcPct val="120000"/>
              </a:lnSpc>
              <a:spcBef>
                <a:spcPct val="100000"/>
              </a:spcBef>
              <a:buSzPct val="99000"/>
            </a:pPr>
            <a:r>
              <a:rPr lang="en-US" kern="1200">
                <a:latin typeface="Arial" panose="020B0604020202020204" pitchFamily="34" charset="0"/>
                <a:cs typeface="Arial" panose="020B0604020202020204" pitchFamily="34" charset="0"/>
              </a:rPr>
              <a:t>ICS can be used to manage the response for all incidents and planned events. </a:t>
            </a:r>
            <a:endParaRPr lang="en-US"/>
          </a:p>
          <a:p>
            <a:pPr>
              <a:lnSpc>
                <a:spcPct val="120000"/>
              </a:lnSpc>
              <a:spcBef>
                <a:spcPct val="100000"/>
              </a:spcBef>
              <a:buSzPct val="99000"/>
            </a:pPr>
            <a:r>
              <a:rPr lang="en-US" kern="1200">
                <a:latin typeface="Arial" panose="020B0604020202020204" pitchFamily="34" charset="0"/>
                <a:cs typeface="Arial" panose="020B0604020202020204" pitchFamily="34" charset="0"/>
              </a:rPr>
              <a:t> </a:t>
            </a:r>
            <a:endParaRPr lang="en-US"/>
          </a:p>
          <a:p>
            <a:pPr>
              <a:lnSpc>
                <a:spcPct val="120000"/>
              </a:lnSpc>
              <a:spcBef>
                <a:spcPct val="100000"/>
              </a:spcBef>
              <a:buSzPct val="99000"/>
            </a:pPr>
            <a:r>
              <a:rPr lang="en-US" b="1" kern="1200">
                <a:latin typeface="Arial" panose="020B0604020202020204" pitchFamily="34" charset="0"/>
                <a:cs typeface="Arial" panose="020B0604020202020204" pitchFamily="34" charset="0"/>
              </a:rPr>
              <a:t>ICS works! It saves lives!</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22</a:t>
            </a:fld>
            <a:endParaRPr lang="en-US" altLang="en-US"/>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spcBef>
                <a:spcPct val="100000"/>
              </a:spcBef>
              <a:buSzPct val="99000"/>
            </a:pPr>
            <a:r>
              <a:rPr lang="en-US" altLang="en-US"/>
              <a:t>Overall Course Objectives</a:t>
            </a:r>
          </a:p>
        </p:txBody>
      </p:sp>
      <p:sp>
        <p:nvSpPr>
          <p:cNvPr id="2" name="Content Placeholder 1"/>
          <p:cNvSpPr>
            <a:spLocks noGrp="1"/>
          </p:cNvSpPr>
          <p:nvPr>
            <p:ph sz="quarter" idx="13"/>
          </p:nvPr>
        </p:nvSpPr>
        <p:spPr>
          <a:xfrm>
            <a:off x="457200" y="1153077"/>
            <a:ext cx="4219575" cy="4492625"/>
          </a:xfrm>
        </p:spPr>
        <p:txBody>
          <a:bodyPr>
            <a:noAutofit/>
          </a:bodyPr>
          <a:lstStyle/>
          <a:p>
            <a:pPr>
              <a:lnSpc>
                <a:spcPct val="120000"/>
              </a:lnSpc>
              <a:spcBef>
                <a:spcPct val="100000"/>
              </a:spcBef>
              <a:buSzPct val="99000"/>
            </a:pPr>
            <a:r>
              <a:rPr lang="en-US" sz="1400" kern="1200" dirty="0">
                <a:latin typeface="Arial" panose="020B0604020202020204" pitchFamily="34" charset="0"/>
                <a:cs typeface="Arial" panose="020B0604020202020204" pitchFamily="34" charset="0"/>
              </a:rPr>
              <a:t>At the completion of this course, you should be able to: </a:t>
            </a:r>
            <a:endParaRPr lang="en-US" sz="1400" dirty="0">
              <a:effectLst/>
            </a:endParaRPr>
          </a:p>
          <a:p>
            <a:pPr marL="254000" lvl="1" indent="-254000">
              <a:lnSpc>
                <a:spcPct val="120000"/>
              </a:lnSpc>
              <a:spcBef>
                <a:spcPct val="100000"/>
              </a:spcBef>
              <a:buSzPct val="99000"/>
            </a:pPr>
            <a:r>
              <a:rPr lang="en-US" sz="1400" kern="1200" dirty="0">
                <a:latin typeface="Arial" panose="020B0604020202020204" pitchFamily="34" charset="0"/>
                <a:cs typeface="Arial" panose="020B0604020202020204" pitchFamily="34" charset="0"/>
              </a:rPr>
              <a:t>Explain the principles and basic structure of the Incident Command System (ICS). </a:t>
            </a:r>
            <a:endParaRPr lang="en-US" sz="1400" dirty="0"/>
          </a:p>
          <a:p>
            <a:pPr marL="254000" lvl="1" indent="-254000">
              <a:lnSpc>
                <a:spcPct val="120000"/>
              </a:lnSpc>
              <a:spcBef>
                <a:spcPct val="100000"/>
              </a:spcBef>
              <a:buSzPct val="99000"/>
            </a:pPr>
            <a:r>
              <a:rPr lang="en-US" sz="1400" kern="1200" dirty="0">
                <a:latin typeface="Arial" panose="020B0604020202020204" pitchFamily="34" charset="0"/>
                <a:cs typeface="Arial" panose="020B0604020202020204" pitchFamily="34" charset="0"/>
              </a:rPr>
              <a:t>Describe the NIMS management characteristics that are the foundation of the ICS. </a:t>
            </a:r>
            <a:endParaRPr lang="en-US" sz="1400" dirty="0">
              <a:effectLst/>
            </a:endParaRPr>
          </a:p>
          <a:p>
            <a:pPr marL="254000" lvl="1" indent="-254000">
              <a:lnSpc>
                <a:spcPct val="120000"/>
              </a:lnSpc>
              <a:spcBef>
                <a:spcPct val="100000"/>
              </a:spcBef>
              <a:buSzPct val="99000"/>
            </a:pPr>
            <a:r>
              <a:rPr lang="en-US" sz="1400" kern="1200" dirty="0">
                <a:latin typeface="Arial" panose="020B0604020202020204" pitchFamily="34" charset="0"/>
                <a:cs typeface="Arial" panose="020B0604020202020204" pitchFamily="34" charset="0"/>
              </a:rPr>
              <a:t>Describe the ICS functional areas and the roles of the Incident Commander and Command Staff. </a:t>
            </a:r>
            <a:endParaRPr lang="en-US" sz="1400" dirty="0">
              <a:effectLst/>
            </a:endParaRPr>
          </a:p>
          <a:p>
            <a:pPr marL="254000" lvl="1" indent="-254000">
              <a:lnSpc>
                <a:spcPct val="120000"/>
              </a:lnSpc>
              <a:spcBef>
                <a:spcPct val="100000"/>
              </a:spcBef>
              <a:buSzPct val="99000"/>
            </a:pPr>
            <a:r>
              <a:rPr lang="en-US" sz="1400" kern="1200" dirty="0">
                <a:latin typeface="Arial" panose="020B0604020202020204" pitchFamily="34" charset="0"/>
                <a:cs typeface="Arial" panose="020B0604020202020204" pitchFamily="34" charset="0"/>
              </a:rPr>
              <a:t>Describe the General Staff roles within ICS.</a:t>
            </a:r>
            <a:endParaRPr lang="en-US" sz="1400" dirty="0">
              <a:effectLst/>
            </a:endParaRPr>
          </a:p>
          <a:p>
            <a:pPr marL="254000" lvl="1" indent="-254000">
              <a:lnSpc>
                <a:spcPct val="120000"/>
              </a:lnSpc>
              <a:spcBef>
                <a:spcPct val="100000"/>
              </a:spcBef>
              <a:buSzPct val="99000"/>
            </a:pPr>
            <a:r>
              <a:rPr lang="en-US" sz="1400" kern="1200" dirty="0">
                <a:latin typeface="Arial" panose="020B0604020202020204" pitchFamily="34" charset="0"/>
                <a:cs typeface="Arial" panose="020B0604020202020204" pitchFamily="34" charset="0"/>
              </a:rPr>
              <a:t>Identify how NIMS management characteristics apply to ICS for a variety of roles and discipline areas. </a:t>
            </a:r>
            <a:endParaRPr lang="en-US" sz="1400" dirty="0">
              <a:effectLst/>
            </a:endParaRPr>
          </a:p>
          <a:p>
            <a:pPr>
              <a:lnSpc>
                <a:spcPct val="120000"/>
              </a:lnSpc>
              <a:spcBef>
                <a:spcPct val="100000"/>
              </a:spcBef>
              <a:buSzPct val="99000"/>
            </a:pPr>
            <a:r>
              <a:rPr lang="en-US" sz="1400" kern="1200" dirty="0">
                <a:latin typeface="Arial" panose="020B0604020202020204" pitchFamily="34" charset="0"/>
                <a:cs typeface="Arial" panose="020B0604020202020204" pitchFamily="34" charset="0"/>
              </a:rPr>
              <a:t> </a:t>
            </a:r>
            <a:endParaRPr lang="en-US" sz="1400" dirty="0"/>
          </a:p>
        </p:txBody>
      </p:sp>
      <p:pic>
        <p:nvPicPr>
          <p:cNvPr id="4" name="Content Placeholder 3" descr="Woman pointing to an easel with the word objectives on the easel pape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811718" y="2308073"/>
            <a:ext cx="1714739" cy="2181529"/>
          </a:xfrm>
        </p:spPr>
      </p:pic>
      <p:sp>
        <p:nvSpPr>
          <p:cNvPr id="5" name="Slide Number Placeholder 4"/>
          <p:cNvSpPr>
            <a:spLocks noGrp="1"/>
          </p:cNvSpPr>
          <p:nvPr>
            <p:ph type="sldNum" sz="quarter" idx="17"/>
          </p:nvPr>
        </p:nvSpPr>
        <p:spPr/>
        <p:txBody>
          <a:bodyPr/>
          <a:lstStyle/>
          <a:p>
            <a:pPr>
              <a:spcBef>
                <a:spcPct val="100000"/>
              </a:spcBef>
              <a:buSzPct val="99000"/>
            </a:pPr>
            <a:fld id="{5ED0AFA6-4219-40ED-838E-17C4359D46E5}" type="slidenum">
              <a:rPr lang="en-US" altLang="en-US" smtClean="0"/>
              <a:pPr>
                <a:spcBef>
                  <a:spcPct val="100000"/>
                </a:spcBef>
                <a:buSzPct val="99000"/>
              </a:pPr>
              <a:t>3</a:t>
            </a:fld>
            <a:endParaRPr lang="en-US" altLang="en-US"/>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spcBef>
                <a:spcPct val="100000"/>
              </a:spcBef>
              <a:buSzPct val="99000"/>
            </a:pPr>
            <a:r>
              <a:rPr lang="en-US" altLang="en-US"/>
              <a:t>Student Introductions</a:t>
            </a:r>
          </a:p>
        </p:txBody>
      </p:sp>
      <p:sp>
        <p:nvSpPr>
          <p:cNvPr id="2" name="Content Placeholder 1"/>
          <p:cNvSpPr>
            <a:spLocks noGrp="1"/>
          </p:cNvSpPr>
          <p:nvPr>
            <p:ph idx="1"/>
          </p:nvPr>
        </p:nvSpPr>
        <p:spPr/>
        <p:txBody>
          <a:bodyPr>
            <a:normAutofit fontScale="92500" lnSpcReduction="10000"/>
          </a:bodyPr>
          <a:lstStyle/>
          <a:p>
            <a:pPr>
              <a:spcBef>
                <a:spcPct val="100000"/>
              </a:spcBef>
              <a:buSzPct val="99000"/>
            </a:pPr>
            <a:r>
              <a:rPr lang="en-US" kern="1200">
                <a:latin typeface="Arial" panose="020B0604020202020204" pitchFamily="34" charset="0"/>
                <a:cs typeface="Arial" panose="020B0604020202020204" pitchFamily="34" charset="0"/>
              </a:rPr>
              <a:t>Introduce yourself by providing: </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Your name</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Your job title</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A brief statement of your overall experience with emergency or incident response</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Your possible roles in responding to incidents </a:t>
            </a:r>
            <a:endParaRPr lang="en-US"/>
          </a:p>
          <a:p>
            <a:pPr>
              <a:spcBef>
                <a:spcPct val="100000"/>
              </a:spcBef>
              <a:buSzPct val="99000"/>
            </a:pPr>
            <a:r>
              <a:rPr lang="en-US" kern="1200">
                <a:latin typeface="Arial" panose="020B0604020202020204" pitchFamily="34" charset="0"/>
                <a:cs typeface="Arial" panose="020B0604020202020204" pitchFamily="34" charset="0"/>
              </a:rPr>
              <a:t> </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4</a:t>
            </a:fld>
            <a:endParaRPr lang="en-US" altLang="en-US"/>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spcBef>
                <a:spcPct val="100000"/>
              </a:spcBef>
              <a:buSzPct val="99000"/>
            </a:pPr>
            <a:r>
              <a:rPr lang="en-US" altLang="en-US"/>
              <a:t>Student Expectations</a:t>
            </a:r>
          </a:p>
        </p:txBody>
      </p:sp>
      <p:pic>
        <p:nvPicPr>
          <p:cNvPr id="4" name="Content Placeholder 3" descr="Discussion Question Ico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14815" y="1952588"/>
            <a:ext cx="314369" cy="533474"/>
          </a:xfrm>
        </p:spPr>
      </p:pic>
      <p:sp>
        <p:nvSpPr>
          <p:cNvPr id="3" name="Content Placeholder 2"/>
          <p:cNvSpPr>
            <a:spLocks noGrp="1"/>
          </p:cNvSpPr>
          <p:nvPr>
            <p:ph sz="quarter" idx="14"/>
          </p:nvPr>
        </p:nvSpPr>
        <p:spPr/>
        <p:txBody>
          <a:bodyPr>
            <a:normAutofit/>
          </a:bodyPr>
          <a:lstStyle/>
          <a:p>
            <a:pPr>
              <a:spcBef>
                <a:spcPct val="100000"/>
              </a:spcBef>
              <a:buSzPct val="99000"/>
            </a:pPr>
            <a:r>
              <a:rPr lang="en-US" kern="1200">
                <a:latin typeface="Arial" panose="020B0604020202020204" pitchFamily="34" charset="0"/>
                <a:cs typeface="Arial" panose="020B0604020202020204" pitchFamily="34" charset="0"/>
              </a:rPr>
              <a:t> What do you expect to gain from this course? </a:t>
            </a:r>
            <a:endParaRPr lang="en-US"/>
          </a:p>
        </p:txBody>
      </p:sp>
      <p:sp>
        <p:nvSpPr>
          <p:cNvPr id="5" name="Slide Number Placeholder 4"/>
          <p:cNvSpPr>
            <a:spLocks noGrp="1"/>
          </p:cNvSpPr>
          <p:nvPr>
            <p:ph type="sldNum" sz="quarter" idx="17"/>
          </p:nvPr>
        </p:nvSpPr>
        <p:spPr/>
        <p:txBody>
          <a:bodyPr/>
          <a:lstStyle/>
          <a:p>
            <a:pPr>
              <a:spcBef>
                <a:spcPct val="100000"/>
              </a:spcBef>
              <a:buSzPct val="99000"/>
            </a:pPr>
            <a:fld id="{02064E34-9773-4837-82B0-61C98D0398B0}" type="slidenum">
              <a:rPr lang="en-US" altLang="en-US" smtClean="0"/>
              <a:pPr>
                <a:spcBef>
                  <a:spcPct val="100000"/>
                </a:spcBef>
                <a:buSzPct val="99000"/>
              </a:pPr>
              <a:t>5</a:t>
            </a:fld>
            <a:endParaRPr lang="en-US" altLang="en-US"/>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spcBef>
                <a:spcPct val="100000"/>
              </a:spcBef>
              <a:buSzPct val="99000"/>
            </a:pPr>
            <a:r>
              <a:rPr lang="en-US" altLang="en-US"/>
              <a:t>Course Structure</a:t>
            </a:r>
          </a:p>
        </p:txBody>
      </p:sp>
      <p:sp>
        <p:nvSpPr>
          <p:cNvPr id="2" name="Content Placeholder 1"/>
          <p:cNvSpPr>
            <a:spLocks noGrp="1"/>
          </p:cNvSpPr>
          <p:nvPr>
            <p:ph idx="1"/>
          </p:nvPr>
        </p:nvSpPr>
        <p:spPr/>
        <p:txBody>
          <a:bodyPr>
            <a:normAutofit fontScale="92500" lnSpcReduction="10000"/>
          </a:bodyPr>
          <a:lstStyle/>
          <a:p>
            <a:pPr>
              <a:spcBef>
                <a:spcPct val="100000"/>
              </a:spcBef>
              <a:buSzPct val="99000"/>
            </a:pPr>
            <a:r>
              <a:rPr lang="en-US" kern="1200">
                <a:latin typeface="Arial" panose="020B0604020202020204" pitchFamily="34" charset="0"/>
                <a:cs typeface="Arial" panose="020B0604020202020204" pitchFamily="34" charset="0"/>
              </a:rPr>
              <a:t>The course is divided into the following five units:</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Unit 1: Course Welcome and ICS Overview </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Unit 2: NIMS Management Characteristics </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Unit 3: ICS Functional Areas and Command Staff Roles </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Unit 4: General Staff Roles</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Unit 5: How ICS Applies to You</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6</a:t>
            </a:fld>
            <a:endParaRPr lang="en-US" altLang="en-US"/>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spcBef>
                <a:spcPct val="100000"/>
              </a:spcBef>
              <a:buSzPct val="99000"/>
            </a:pPr>
            <a:r>
              <a:rPr lang="en-US" altLang="en-US"/>
              <a:t>Course Logistics</a:t>
            </a:r>
          </a:p>
        </p:txBody>
      </p:sp>
      <p:sp>
        <p:nvSpPr>
          <p:cNvPr id="2" name="Content Placeholder 1"/>
          <p:cNvSpPr>
            <a:spLocks noGrp="1"/>
          </p:cNvSpPr>
          <p:nvPr>
            <p:ph idx="1"/>
          </p:nvPr>
        </p:nvSpPr>
        <p:spPr/>
        <p:txBody>
          <a:bodyPr>
            <a:normAutofit fontScale="70000" lnSpcReduction="20000"/>
          </a:bodyPr>
          <a:lstStyle/>
          <a:p>
            <a:pPr>
              <a:lnSpc>
                <a:spcPct val="110000"/>
              </a:lnSpc>
              <a:spcBef>
                <a:spcPct val="100000"/>
              </a:spcBef>
              <a:buSzPct val="99000"/>
            </a:pPr>
            <a:r>
              <a:rPr lang="en-US" kern="1200">
                <a:latin typeface="Arial" panose="020B0604020202020204" pitchFamily="34" charset="0"/>
                <a:cs typeface="Arial" panose="020B0604020202020204" pitchFamily="34" charset="0"/>
              </a:rPr>
              <a:t>Review the following information:</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Course agenda </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Sign-in sheet </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Breaks</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Message and telephone location </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Cell phone policy </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Facilities </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Other concerns</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7</a:t>
            </a:fld>
            <a:endParaRPr lang="en-US" altLang="en-US"/>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spcBef>
                <a:spcPct val="100000"/>
              </a:spcBef>
              <a:buSzPct val="99000"/>
            </a:pPr>
            <a:r>
              <a:rPr lang="en-US" altLang="en-US"/>
              <a:t>Sample Agenda</a:t>
            </a:r>
          </a:p>
        </p:txBody>
      </p:sp>
      <p:sp>
        <p:nvSpPr>
          <p:cNvPr id="2" name="Content Placeholder 1"/>
          <p:cNvSpPr>
            <a:spLocks noGrp="1"/>
          </p:cNvSpPr>
          <p:nvPr>
            <p:ph idx="1"/>
          </p:nvPr>
        </p:nvSpPr>
        <p:spPr/>
        <p:txBody>
          <a:bodyPr>
            <a:normAutofit fontScale="70000" lnSpcReduction="20000"/>
          </a:bodyPr>
          <a:lstStyle/>
          <a:p>
            <a:pPr>
              <a:lnSpc>
                <a:spcPct val="110000"/>
              </a:lnSpc>
              <a:spcBef>
                <a:spcPct val="100000"/>
              </a:spcBef>
              <a:buSzPct val="99000"/>
            </a:pPr>
            <a:r>
              <a:rPr lang="en-US" kern="1200">
                <a:latin typeface="Arial" panose="020B0604020202020204" pitchFamily="34" charset="0"/>
                <a:cs typeface="Arial" panose="020B0604020202020204" pitchFamily="34" charset="0"/>
              </a:rPr>
              <a:t>Morning Session</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Unit 1: Course Welcome and ICS Overview (1 hours)</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Unit 2: NIMS Management Characteristics (1.5 hours) </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Unit 3: ICS Functional Areas and Command Staff Roles (1 hour) </a:t>
            </a:r>
            <a:endParaRPr lang="en-US"/>
          </a:p>
          <a:p>
            <a:pPr>
              <a:lnSpc>
                <a:spcPct val="110000"/>
              </a:lnSpc>
              <a:spcBef>
                <a:spcPct val="100000"/>
              </a:spcBef>
              <a:buSzPct val="99000"/>
            </a:pPr>
            <a:r>
              <a:rPr lang="en-US" kern="1200">
                <a:latin typeface="Arial" panose="020B0604020202020204" pitchFamily="34" charset="0"/>
                <a:cs typeface="Arial" panose="020B0604020202020204" pitchFamily="34" charset="0"/>
              </a:rPr>
              <a:t>Afternoon Session </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Unit 4: General Staff Roles (1 hour) </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Unit 5: How ICS Applies to You (1 hour) </a:t>
            </a:r>
            <a:endParaRPr lang="en-US"/>
          </a:p>
          <a:p>
            <a:pPr marL="254000" lvl="1" indent="-254000">
              <a:lnSpc>
                <a:spcPct val="110000"/>
              </a:lnSpc>
              <a:spcBef>
                <a:spcPct val="100000"/>
              </a:spcBef>
              <a:buSzPct val="99000"/>
            </a:pPr>
            <a:r>
              <a:rPr lang="en-US" kern="1200">
                <a:latin typeface="Arial" panose="020B0604020202020204" pitchFamily="34" charset="0"/>
                <a:cs typeface="Arial" panose="020B0604020202020204" pitchFamily="34" charset="0"/>
              </a:rPr>
              <a:t>Final Exam (1 hour)</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8</a:t>
            </a:fld>
            <a:endParaRPr lang="en-US" altLang="en-US"/>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spcBef>
                <a:spcPct val="100000"/>
              </a:spcBef>
              <a:buSzPct val="99000"/>
            </a:pPr>
            <a:r>
              <a:rPr lang="en-US" altLang="en-US"/>
              <a:t>Course Completion</a:t>
            </a:r>
          </a:p>
        </p:txBody>
      </p:sp>
      <p:sp>
        <p:nvSpPr>
          <p:cNvPr id="2" name="Content Placeholder 1"/>
          <p:cNvSpPr>
            <a:spLocks noGrp="1"/>
          </p:cNvSpPr>
          <p:nvPr>
            <p:ph idx="1"/>
          </p:nvPr>
        </p:nvSpPr>
        <p:spPr/>
        <p:txBody>
          <a:bodyPr>
            <a:normAutofit/>
          </a:bodyPr>
          <a:lstStyle/>
          <a:p>
            <a:pPr>
              <a:spcBef>
                <a:spcPct val="100000"/>
              </a:spcBef>
              <a:buSzPct val="99000"/>
            </a:pPr>
            <a:r>
              <a:rPr lang="en-US" kern="1200">
                <a:latin typeface="Arial" panose="020B0604020202020204" pitchFamily="34" charset="0"/>
                <a:cs typeface="Arial" panose="020B0604020202020204" pitchFamily="34" charset="0"/>
              </a:rPr>
              <a:t>In order to successfully complete this course, you must:</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Participate in unit activities.</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Achieve 75% or higher on the final exam. </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Complete the end-of-course evaluation. </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920289A9-CCA4-49AD-B950-9297941CD6A4}" type="slidenum">
              <a:rPr lang="en-US" altLang="en-US" smtClean="0"/>
              <a:pPr>
                <a:spcBef>
                  <a:spcPct val="100000"/>
                </a:spcBef>
                <a:buSzPct val="99000"/>
              </a:pPr>
              <a:t>9</a:t>
            </a:fld>
            <a:endParaRPr lang="en-US" altLang="en-US"/>
          </a:p>
        </p:txBody>
      </p:sp>
    </p:spTree>
  </p:cSld>
  <p:clrMapOvr>
    <a:masterClrMapping/>
  </p:clrMapOvr>
  <p:transition>
    <p:wipe dir="r"/>
  </p:transition>
</p:sld>
</file>

<file path=ppt/theme/theme1.xml><?xml version="1.0" encoding="utf-8"?>
<a:theme xmlns:a="http://schemas.openxmlformats.org/drawingml/2006/main" name="EMI_PPT">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I_PPT_V5.potx" id="{84438F43-1892-44BB-9A77-3CF4F8850C6B}" vid="{DBDE0A7C-07FC-4CC4-96A0-78263B5721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568ddf3f-b77f-46a0-9295-2b9495b51427"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8D3CA8CC80072D4CA137EF19B6D5FF4E" ma:contentTypeVersion="10" ma:contentTypeDescription="Create a new document." ma:contentTypeScope="" ma:versionID="8dafd89a7cdb57b29c6b558fcd0faf27">
  <xsd:schema xmlns:xsd="http://www.w3.org/2001/XMLSchema" xmlns:xs="http://www.w3.org/2001/XMLSchema" xmlns:p="http://schemas.microsoft.com/office/2006/metadata/properties" xmlns:ns2="cc899b91-0dc8-40bb-9e15-ac49ad5b7986" targetNamespace="http://schemas.microsoft.com/office/2006/metadata/properties" ma:root="true" ma:fieldsID="08d753c215b3c0d1820d4e30b6216c98" ns2:_="">
    <xsd:import namespace="cc899b91-0dc8-40bb-9e15-ac49ad5b7986"/>
    <xsd:element name="properties">
      <xsd:complexType>
        <xsd:sequence>
          <xsd:element name="documentManagement">
            <xsd:complexType>
              <xsd:all>
                <xsd:element ref="ns2:Next_x0020_Cours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899b91-0dc8-40bb-9e15-ac49ad5b7986" elementFormDefault="qualified">
    <xsd:import namespace="http://schemas.microsoft.com/office/2006/documentManagement/types"/>
    <xsd:import namespace="http://schemas.microsoft.com/office/infopath/2007/PartnerControls"/>
    <xsd:element name="Next_x0020_Course_x0020_Date" ma:index="8" nillable="true" ma:displayName="Next Course Date" ma:format="DateOnly" ma:internalName="Next_x0020_Cours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Next_x0020_Course_x0020_Date xmlns="cc899b91-0dc8-40bb-9e15-ac49ad5b7986" xsi:nil="true"/>
  </documentManagement>
</p:properties>
</file>

<file path=customXml/itemProps1.xml><?xml version="1.0" encoding="utf-8"?>
<ds:datastoreItem xmlns:ds="http://schemas.openxmlformats.org/officeDocument/2006/customXml" ds:itemID="{C4429BCF-EC33-4864-85F0-FE943FFF2DB6}">
  <ds:schemaRefs>
    <ds:schemaRef ds:uri="Microsoft.SharePoint.Taxonomy.ContentTypeSync"/>
  </ds:schemaRefs>
</ds:datastoreItem>
</file>

<file path=customXml/itemProps2.xml><?xml version="1.0" encoding="utf-8"?>
<ds:datastoreItem xmlns:ds="http://schemas.openxmlformats.org/officeDocument/2006/customXml" ds:itemID="{23DED32D-AD28-455A-BBE6-AFD3959256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899b91-0dc8-40bb-9e15-ac49ad5b79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CA28C9-1CAC-4B74-B344-B7D8E8E165C4}">
  <ds:schemaRefs>
    <ds:schemaRef ds:uri="http://schemas.microsoft.com/sharepoint/v3/contenttype/forms"/>
  </ds:schemaRefs>
</ds:datastoreItem>
</file>

<file path=customXml/itemProps4.xml><?xml version="1.0" encoding="utf-8"?>
<ds:datastoreItem xmlns:ds="http://schemas.openxmlformats.org/officeDocument/2006/customXml" ds:itemID="{83124ED9-B2FE-44F2-A25A-62B311EDBB6C}">
  <ds:schemaRefs>
    <ds:schemaRef ds:uri="http://schemas.microsoft.com/office/2006/metadata/properties"/>
    <ds:schemaRef ds:uri="http://schemas.microsoft.com/office/infopath/2007/PartnerControls"/>
    <ds:schemaRef ds:uri="cc899b91-0dc8-40bb-9e15-ac49ad5b7986"/>
  </ds:schemaRefs>
</ds:datastoreItem>
</file>

<file path=docProps/app.xml><?xml version="1.0" encoding="utf-8"?>
<Properties xmlns="http://schemas.openxmlformats.org/officeDocument/2006/extended-properties" xmlns:vt="http://schemas.openxmlformats.org/officeDocument/2006/docPropsVTypes">
  <Template>EMI_PPT_V5</Template>
  <TotalTime>0</TotalTime>
  <Words>1514</Words>
  <Application>Microsoft Office PowerPoint</Application>
  <PresentationFormat>On-screen Show (4:3)</PresentationFormat>
  <Paragraphs>145</Paragraphs>
  <Slides>22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Times New Roman</vt:lpstr>
      <vt:lpstr>Wingdings</vt:lpstr>
      <vt:lpstr>EMI_PPT</vt:lpstr>
      <vt:lpstr>Course Welcome</vt:lpstr>
      <vt:lpstr>Course Goal</vt:lpstr>
      <vt:lpstr>Overall Course Objectives</vt:lpstr>
      <vt:lpstr>Student Introductions</vt:lpstr>
      <vt:lpstr>Student Expectations</vt:lpstr>
      <vt:lpstr>Course Structure</vt:lpstr>
      <vt:lpstr>Course Logistics</vt:lpstr>
      <vt:lpstr>Sample Agenda</vt:lpstr>
      <vt:lpstr>Course Completion</vt:lpstr>
      <vt:lpstr>Unit 1: ICS Overview</vt:lpstr>
      <vt:lpstr>Whole Community</vt:lpstr>
      <vt:lpstr>What is the Incident Command System?</vt:lpstr>
      <vt:lpstr>When is ICS Used?</vt:lpstr>
      <vt:lpstr>ICS for Planned Events </vt:lpstr>
      <vt:lpstr>Incident Command System: Promoting Response Partnerships</vt:lpstr>
      <vt:lpstr>ICS as a Component of the National Incident Management System (NIMS)</vt:lpstr>
      <vt:lpstr>Incident Response Problems </vt:lpstr>
      <vt:lpstr>ICS Benefits - Student Activity</vt:lpstr>
      <vt:lpstr>Benefits of ICS</vt:lpstr>
      <vt:lpstr>ICS: Built on Best Practices</vt:lpstr>
      <vt:lpstr>Review Questions</vt:lpstr>
      <vt:lpstr>Unit 1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2018-11-28T15:14:02Z</dcterms:created>
  <dcterms:modified xsi:type="dcterms:W3CDTF">2022-02-24T17:16:02Z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0x0101008D3CA8CC80072D4CA137EF19B6D5FF4E</vt:lpwstr>
  </property>
</Properties>
</file>