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99F9371-A061-4458-8D02-DC620B0DB063}"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35740B10-557D-4D1E-B90B-2CC6A6D5F6E1}" type="slidenum">
              <a:rPr lang="en-US" altLang="en-US"/>
              <a:pPr/>
              <a:t>‹#›</a:t>
            </a:fld>
            <a:endParaRPr lang="en-US" altLang="en-US"/>
          </a:p>
        </p:txBody>
      </p:sp>
    </p:spTree>
    <p:extLst>
      <p:ext uri="{BB962C8B-B14F-4D97-AF65-F5344CB8AC3E}">
        <p14:creationId xmlns:p14="http://schemas.microsoft.com/office/powerpoint/2010/main" val="85998449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113165-FC62-4D50-8B9A-1C086BCC2155}"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BB7FCDC3-EEC1-4646-A32A-7AD9AFEA5F24}" type="slidenum">
              <a:rPr lang="en-US" altLang="en-US"/>
              <a:pPr/>
              <a:t>‹#›</a:t>
            </a:fld>
            <a:endParaRPr lang="en-US" altLang="en-US"/>
          </a:p>
        </p:txBody>
      </p:sp>
    </p:spTree>
    <p:extLst>
      <p:ext uri="{BB962C8B-B14F-4D97-AF65-F5344CB8AC3E}">
        <p14:creationId xmlns:p14="http://schemas.microsoft.com/office/powerpoint/2010/main" val="228114298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68563BD-787F-4F54-B124-0A4A0F04CD9E}"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B865FAC0-CD27-4DB0-9D4D-6411BB5E5530}" type="slidenum">
              <a:rPr lang="en-US" altLang="en-US"/>
              <a:pPr/>
              <a:t>‹#›</a:t>
            </a:fld>
            <a:endParaRPr lang="en-US" altLang="en-US"/>
          </a:p>
        </p:txBody>
      </p:sp>
    </p:spTree>
    <p:extLst>
      <p:ext uri="{BB962C8B-B14F-4D97-AF65-F5344CB8AC3E}">
        <p14:creationId xmlns:p14="http://schemas.microsoft.com/office/powerpoint/2010/main" val="96982967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3AFA36A3-F351-49E0-80C7-D3D13B950BC2}"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4D5B37E8-7606-48DF-A8C9-BA8B9B616389}" type="slidenum">
              <a:rPr lang="en-US" altLang="en-US"/>
              <a:pPr/>
              <a:t>‹#›</a:t>
            </a:fld>
            <a:endParaRPr lang="en-US" altLang="en-US"/>
          </a:p>
        </p:txBody>
      </p:sp>
    </p:spTree>
    <p:extLst>
      <p:ext uri="{BB962C8B-B14F-4D97-AF65-F5344CB8AC3E}">
        <p14:creationId xmlns:p14="http://schemas.microsoft.com/office/powerpoint/2010/main" val="389262654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972680A4-B166-4C31-8513-EF9F48696559}"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1093AE22-A421-4C28-82FE-2C48804FD9D6}" type="slidenum">
              <a:rPr lang="en-US" altLang="en-US"/>
              <a:pPr/>
              <a:t>‹#›</a:t>
            </a:fld>
            <a:endParaRPr lang="en-US" altLang="en-US"/>
          </a:p>
        </p:txBody>
      </p:sp>
    </p:spTree>
    <p:extLst>
      <p:ext uri="{BB962C8B-B14F-4D97-AF65-F5344CB8AC3E}">
        <p14:creationId xmlns:p14="http://schemas.microsoft.com/office/powerpoint/2010/main" val="158349574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75824327-902D-41CC-B1D3-7B899AB6052D}"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3CEDDF73-9F20-4120-9A46-1CCE20D276BD}" type="slidenum">
              <a:rPr lang="en-US" altLang="en-US"/>
              <a:pPr/>
              <a:t>‹#›</a:t>
            </a:fld>
            <a:endParaRPr lang="en-US" altLang="en-US"/>
          </a:p>
        </p:txBody>
      </p:sp>
    </p:spTree>
    <p:extLst>
      <p:ext uri="{BB962C8B-B14F-4D97-AF65-F5344CB8AC3E}">
        <p14:creationId xmlns:p14="http://schemas.microsoft.com/office/powerpoint/2010/main" val="414537333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182D85A-C066-47DA-8408-9AA8592D303D}"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A6D8263F-54BE-4EC4-A971-119EE6E75504}" type="slidenum">
              <a:rPr lang="en-US" altLang="en-US"/>
              <a:pPr/>
              <a:t>‹#›</a:t>
            </a:fld>
            <a:endParaRPr lang="en-US" altLang="en-US"/>
          </a:p>
        </p:txBody>
      </p:sp>
    </p:spTree>
    <p:extLst>
      <p:ext uri="{BB962C8B-B14F-4D97-AF65-F5344CB8AC3E}">
        <p14:creationId xmlns:p14="http://schemas.microsoft.com/office/powerpoint/2010/main" val="5334084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A9C759F-C2A1-47E0-A92B-9D8156C00D3D}"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64AAF9DB-D9FB-4DFD-989C-751C175C3923}" type="slidenum">
              <a:rPr lang="en-US" altLang="en-US"/>
              <a:pPr/>
              <a:t>‹#›</a:t>
            </a:fld>
            <a:endParaRPr lang="en-US" altLang="en-US"/>
          </a:p>
        </p:txBody>
      </p:sp>
    </p:spTree>
    <p:extLst>
      <p:ext uri="{BB962C8B-B14F-4D97-AF65-F5344CB8AC3E}">
        <p14:creationId xmlns:p14="http://schemas.microsoft.com/office/powerpoint/2010/main" val="199275191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p:cNvSpPr>
            <a:spLocks noGrp="1"/>
          </p:cNvSpPr>
          <p:nvPr>
            <p:ph type="sldNum" sz="quarter" idx="11"/>
          </p:nvPr>
        </p:nvSpPr>
        <p:spPr/>
        <p:txBody>
          <a:bodyPr/>
          <a:lstStyle>
            <a:lvl1pPr>
              <a:defRPr/>
            </a:lvl1pPr>
          </a:lstStyle>
          <a:p>
            <a:fld id="{9684E20A-F5C8-4B07-8C70-7AFD7152D99D}" type="slidenum">
              <a:rPr lang="en-US" altLang="en-US"/>
              <a:pPr/>
              <a:t>‹#›</a:t>
            </a:fld>
            <a:endParaRPr lang="en-US" altLang="en-US"/>
          </a:p>
        </p:txBody>
      </p:sp>
    </p:spTree>
    <p:extLst>
      <p:ext uri="{BB962C8B-B14F-4D97-AF65-F5344CB8AC3E}">
        <p14:creationId xmlns:p14="http://schemas.microsoft.com/office/powerpoint/2010/main" val="357682628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560BD0-ECC3-4CAA-A804-0BDF2E08F7C7}"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6EA69F3D-D3CF-44FB-A5F6-11C19CB85D97}" type="slidenum">
              <a:rPr lang="en-US" altLang="en-US"/>
              <a:pPr/>
              <a:t>‹#›</a:t>
            </a:fld>
            <a:endParaRPr lang="en-US" altLang="en-US"/>
          </a:p>
        </p:txBody>
      </p:sp>
    </p:spTree>
    <p:extLst>
      <p:ext uri="{BB962C8B-B14F-4D97-AF65-F5344CB8AC3E}">
        <p14:creationId xmlns:p14="http://schemas.microsoft.com/office/powerpoint/2010/main" val="380067676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CEE6259C-BB1D-4FF7-A8EB-1B82FEBF04BC}"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3CF93819-18A2-46FE-B318-60CA2B2E5AC3}" type="slidenum">
              <a:rPr lang="en-US" altLang="en-US"/>
              <a:pPr/>
              <a:t>‹#›</a:t>
            </a:fld>
            <a:endParaRPr lang="en-US" altLang="en-US"/>
          </a:p>
        </p:txBody>
      </p:sp>
    </p:spTree>
    <p:extLst>
      <p:ext uri="{BB962C8B-B14F-4D97-AF65-F5344CB8AC3E}">
        <p14:creationId xmlns:p14="http://schemas.microsoft.com/office/powerpoint/2010/main" val="389727849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B2C15D93-3BDC-4BB3-A933-C268D0AEB268}"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0F6B068A-6A02-453E-BF98-F993E021462D}" type="slidenum">
              <a:rPr lang="en-US" altLang="en-US"/>
              <a:pPr/>
              <a:t>‹#›</a:t>
            </a:fld>
            <a:endParaRPr lang="en-US" altLang="en-US"/>
          </a:p>
        </p:txBody>
      </p:sp>
    </p:spTree>
    <p:extLst>
      <p:ext uri="{BB962C8B-B14F-4D97-AF65-F5344CB8AC3E}">
        <p14:creationId xmlns:p14="http://schemas.microsoft.com/office/powerpoint/2010/main" val="117416894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3CFA1BC9-B059-474D-8E17-56B993416CC7}"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9B28F83A-D7F0-4596-88B0-B661B811DB24}" type="slidenum">
              <a:rPr lang="en-US" altLang="en-US"/>
              <a:pPr/>
              <a:t>‹#›</a:t>
            </a:fld>
            <a:endParaRPr lang="en-US" altLang="en-US"/>
          </a:p>
        </p:txBody>
      </p:sp>
    </p:spTree>
    <p:extLst>
      <p:ext uri="{BB962C8B-B14F-4D97-AF65-F5344CB8AC3E}">
        <p14:creationId xmlns:p14="http://schemas.microsoft.com/office/powerpoint/2010/main" val="125545564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pPr>
              <a:defRPr/>
            </a:pPr>
            <a:fld id="{CFFF1178-6CC3-4D1C-B02D-76D48D2EA7F0}" type="datetimeFigureOut">
              <a:rPr lang="en-US"/>
              <a:pPr>
                <a:defRPr/>
              </a:pPr>
              <a:t>2/24/2022</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p:cNvSpPr>
            <a:spLocks noGrp="1"/>
          </p:cNvSpPr>
          <p:nvPr>
            <p:ph type="sldNum" sz="quarter" idx="12"/>
          </p:nvPr>
        </p:nvSpPr>
        <p:spPr>
          <a:ln/>
        </p:spPr>
        <p:txBody>
          <a:bodyPr/>
          <a:lstStyle>
            <a:lvl1pPr>
              <a:defRPr/>
            </a:lvl1pPr>
          </a:lstStyle>
          <a:p>
            <a:fld id="{32D0E991-61F1-44BD-9281-69B9C820704E}" type="slidenum">
              <a:rPr lang="en-US" altLang="en-US"/>
              <a:pPr/>
              <a:t>‹#›</a:t>
            </a:fld>
            <a:endParaRPr lang="en-US" altLang="en-US"/>
          </a:p>
        </p:txBody>
      </p:sp>
    </p:spTree>
    <p:extLst>
      <p:ext uri="{BB962C8B-B14F-4D97-AF65-F5344CB8AC3E}">
        <p14:creationId xmlns:p14="http://schemas.microsoft.com/office/powerpoint/2010/main" val="420431980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ABF93AAF-7AC1-4A50-8E83-23E5FC2D7B92}"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B4A71AE2-57C3-4B37-B1EF-6D8CEEE308EE}" type="slidenum">
              <a:rPr lang="en-US" altLang="en-US"/>
              <a:pPr/>
              <a:t>‹#›</a:t>
            </a:fld>
            <a:endParaRPr lang="en-US" altLang="en-US"/>
          </a:p>
        </p:txBody>
      </p:sp>
    </p:spTree>
    <p:extLst>
      <p:ext uri="{BB962C8B-B14F-4D97-AF65-F5344CB8AC3E}">
        <p14:creationId xmlns:p14="http://schemas.microsoft.com/office/powerpoint/2010/main" val="410451552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fld id="{3B6912F8-879E-4221-9253-CC4602F48F00}" type="datetimeFigureOut">
              <a:rPr lang="en-US"/>
              <a:pPr>
                <a:defRPr/>
              </a:pPr>
              <a:t>2/24/2022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5BD8BE61-345F-4376-9F38-F9BE54BD83BD}" type="slidenum">
              <a:rPr lang="en-US" altLang="en-US"/>
              <a:pPr/>
              <a:t>‹#›</a:t>
            </a:fld>
            <a:endParaRPr lang="en-US" altLang="en-US"/>
          </a:p>
        </p:txBody>
      </p:sp>
    </p:spTree>
    <p:extLst>
      <p:ext uri="{BB962C8B-B14F-4D97-AF65-F5344CB8AC3E}">
        <p14:creationId xmlns:p14="http://schemas.microsoft.com/office/powerpoint/2010/main" val="369952631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FA6DE857-33DD-4E9A-9C9E-8AD9F5972EAC}" type="datetimeFigureOut">
              <a:rPr lang="en-US"/>
              <a:pPr>
                <a:defRPr/>
              </a:pPr>
              <a:t>2/24/2022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DB3E1E7A-43C8-4F2D-B462-84EBB5B4A0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80" r:id="rId3"/>
    <p:sldLayoutId id="2147483681" r:id="rId4"/>
    <p:sldLayoutId id="2147483682" r:id="rId5"/>
    <p:sldLayoutId id="2147483683" r:id="rId6"/>
    <p:sldLayoutId id="2147483684" r:id="rId7"/>
    <p:sldLayoutId id="2147483685" r:id="rId8"/>
    <p:sldLayoutId id="2147483694"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Bef>
                <a:spcPct val="100000"/>
              </a:spcBef>
              <a:buSzPct val="99000"/>
            </a:pPr>
            <a:r>
              <a:rPr lang="en-US" altLang="en-US"/>
              <a:t>Unit 2 Overview</a:t>
            </a:r>
          </a:p>
        </p:txBody>
      </p:sp>
      <p:sp>
        <p:nvSpPr>
          <p:cNvPr id="2" name="Content Placeholder 1"/>
          <p:cNvSpPr>
            <a:spLocks noGrp="1"/>
          </p:cNvSpPr>
          <p:nvPr>
            <p:ph idx="1"/>
          </p:nvPr>
        </p:nvSpPr>
        <p:spPr/>
        <p:txBody>
          <a:bodyPr>
            <a:normAutofit fontScale="92500" lnSpcReduction="10000"/>
          </a:bodyPr>
          <a:lstStyle/>
          <a:p>
            <a:pPr>
              <a:lnSpc>
                <a:spcPct val="110000"/>
              </a:lnSpc>
              <a:spcBef>
                <a:spcPct val="100000"/>
              </a:spcBef>
              <a:buSzPct val="99000"/>
            </a:pPr>
            <a:r>
              <a:rPr lang="en-US" kern="1200" dirty="0">
                <a:latin typeface="Arial" panose="020B0604020202020204" pitchFamily="34" charset="0"/>
                <a:cs typeface="Arial" panose="020B0604020202020204" pitchFamily="34" charset="0"/>
              </a:rPr>
              <a:t>This unit presents the National Incident Management System (NIMS) management characteristics. These characteristics are the foundation of all NIMS command and coordination components, including the Incident Command System (ICS). </a:t>
            </a:r>
            <a:endParaRPr lang="en-US" dirty="0"/>
          </a:p>
          <a:p>
            <a:pPr>
              <a:lnSpc>
                <a:spcPct val="110000"/>
              </a:lnSpc>
              <a:spcBef>
                <a:spcPct val="100000"/>
              </a:spcBef>
              <a:buSzPct val="99000"/>
            </a:pPr>
            <a:r>
              <a:rPr lang="en-US" b="1" kern="1200" dirty="0">
                <a:latin typeface="Arial" panose="020B0604020202020204" pitchFamily="34" charset="0"/>
                <a:cs typeface="Arial" panose="020B0604020202020204" pitchFamily="34" charset="0"/>
              </a:rPr>
              <a:t>Objective:</a:t>
            </a:r>
            <a:endParaRPr lang="en-US" dirty="0"/>
          </a:p>
          <a:p>
            <a:pPr>
              <a:lnSpc>
                <a:spcPct val="110000"/>
              </a:lnSpc>
              <a:spcBef>
                <a:spcPct val="100000"/>
              </a:spcBef>
              <a:buSzPct val="99000"/>
            </a:pPr>
            <a:r>
              <a:rPr lang="en-US" kern="1200" dirty="0">
                <a:latin typeface="Arial" panose="020B0604020202020204" pitchFamily="34" charset="0"/>
                <a:cs typeface="Arial" panose="020B0604020202020204" pitchFamily="34" charset="0"/>
              </a:rPr>
              <a:t>At the end of this unit, you should be able to: </a:t>
            </a:r>
            <a:endParaRPr lang="en-US" dirty="0"/>
          </a:p>
          <a:p>
            <a:pPr marL="254000" lvl="1" indent="-254000">
              <a:lnSpc>
                <a:spcPct val="110000"/>
              </a:lnSpc>
              <a:spcBef>
                <a:spcPct val="100000"/>
              </a:spcBef>
              <a:buSzPct val="99000"/>
            </a:pPr>
            <a:r>
              <a:rPr lang="en-US" kern="1200" dirty="0">
                <a:latin typeface="Arial" panose="020B0604020202020204" pitchFamily="34" charset="0"/>
                <a:cs typeface="Arial" panose="020B0604020202020204" pitchFamily="34" charset="0"/>
              </a:rPr>
              <a:t>Describe the 14 NIMS management characteristics.</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9684E20A-F5C8-4B07-8C70-7AFD7152D99D}"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spcBef>
                <a:spcPct val="100000"/>
              </a:spcBef>
              <a:buSzPct val="99000"/>
            </a:pPr>
            <a:r>
              <a:rPr lang="en-US" altLang="en-US"/>
              <a:t>Incident Action Plan - Activity 2.1</a:t>
            </a:r>
          </a:p>
        </p:txBody>
      </p:sp>
      <p:sp>
        <p:nvSpPr>
          <p:cNvPr id="2" name="Content Placeholder 1"/>
          <p:cNvSpPr>
            <a:spLocks noGrp="1"/>
          </p:cNvSpPr>
          <p:nvPr>
            <p:ph idx="1"/>
          </p:nvPr>
        </p:nvSpPr>
        <p:spPr/>
        <p:txBody>
          <a:bodyPr>
            <a:normAutofit fontScale="32500" lnSpcReduction="20000"/>
          </a:bodyPr>
          <a:lstStyle/>
          <a:p>
            <a:pPr>
              <a:lnSpc>
                <a:spcPct val="120000"/>
              </a:lnSpc>
              <a:spcBef>
                <a:spcPct val="100000"/>
              </a:spcBef>
              <a:buSzPct val="99000"/>
            </a:pPr>
            <a:r>
              <a:rPr lang="en-US" sz="4300" kern="1200" dirty="0">
                <a:latin typeface="Arial" panose="020B0604020202020204" pitchFamily="34" charset="0"/>
                <a:cs typeface="Arial" panose="020B0604020202020204" pitchFamily="34" charset="0"/>
              </a:rPr>
              <a:t>Activity Purpose: To illustrate how to develop an IAP.</a:t>
            </a:r>
            <a:endParaRPr lang="en-US" sz="4300" dirty="0"/>
          </a:p>
          <a:p>
            <a:pPr>
              <a:lnSpc>
                <a:spcPct val="120000"/>
              </a:lnSpc>
              <a:spcBef>
                <a:spcPct val="100000"/>
              </a:spcBef>
              <a:buSzPct val="99000"/>
            </a:pPr>
            <a:r>
              <a:rPr lang="en-US" sz="4300" kern="1200" dirty="0">
                <a:latin typeface="Arial" panose="020B0604020202020204" pitchFamily="34" charset="0"/>
                <a:cs typeface="Arial" panose="020B0604020202020204" pitchFamily="34" charset="0"/>
              </a:rPr>
              <a:t>Instructions: Working in groups: </a:t>
            </a:r>
            <a:endParaRPr lang="en-US" sz="4300" dirty="0"/>
          </a:p>
          <a:p>
            <a:pPr marL="254000" lvl="1" indent="-254000">
              <a:lnSpc>
                <a:spcPct val="120000"/>
              </a:lnSpc>
              <a:spcBef>
                <a:spcPct val="100000"/>
              </a:spcBef>
              <a:buSzPct val="99000"/>
              <a:buFont typeface="Arial" panose="020B0604020202020204" pitchFamily="34" charset="0"/>
              <a:buAutoNum type="arabicPeriod"/>
            </a:pPr>
            <a:r>
              <a:rPr lang="en-US" sz="4300" kern="1200" dirty="0">
                <a:latin typeface="Arial" panose="020B0604020202020204" pitchFamily="34" charset="0"/>
                <a:cs typeface="Arial" panose="020B0604020202020204" pitchFamily="34" charset="0"/>
              </a:rPr>
              <a:t>Identify four items you would include in an Incident Action Plan for the severe weather scenario described below. </a:t>
            </a:r>
            <a:endParaRPr lang="en-US" sz="4300" dirty="0"/>
          </a:p>
          <a:p>
            <a:pPr marL="254000" lvl="1" indent="-254000">
              <a:lnSpc>
                <a:spcPct val="120000"/>
              </a:lnSpc>
              <a:spcBef>
                <a:spcPct val="100000"/>
              </a:spcBef>
              <a:buSzPct val="99000"/>
              <a:buFont typeface="Arial" panose="020B0604020202020204" pitchFamily="34" charset="0"/>
              <a:buAutoNum type="arabicPeriod"/>
            </a:pPr>
            <a:r>
              <a:rPr lang="en-US" sz="4300" kern="1200" dirty="0">
                <a:latin typeface="Arial" panose="020B0604020202020204" pitchFamily="34" charset="0"/>
                <a:cs typeface="Arial" panose="020B0604020202020204" pitchFamily="34" charset="0"/>
              </a:rPr>
              <a:t>Record these four IAP items on chart paper. </a:t>
            </a:r>
            <a:endParaRPr lang="en-US" sz="4300" dirty="0"/>
          </a:p>
          <a:p>
            <a:pPr marL="254000" lvl="1" indent="-254000">
              <a:lnSpc>
                <a:spcPct val="120000"/>
              </a:lnSpc>
              <a:spcBef>
                <a:spcPct val="100000"/>
              </a:spcBef>
              <a:buSzPct val="99000"/>
              <a:buFont typeface="Arial" panose="020B0604020202020204" pitchFamily="34" charset="0"/>
              <a:buAutoNum type="arabicPeriod"/>
            </a:pPr>
            <a:r>
              <a:rPr lang="en-US" sz="4300" kern="1200" dirty="0">
                <a:latin typeface="Arial" panose="020B0604020202020204" pitchFamily="34" charset="0"/>
                <a:cs typeface="Arial" panose="020B0604020202020204" pitchFamily="34" charset="0"/>
              </a:rPr>
              <a:t>Select a spokesperson to report back to the group. Be prepared to share your answers in 5 minutes. </a:t>
            </a:r>
            <a:endParaRPr lang="en-US" sz="4300" dirty="0"/>
          </a:p>
          <a:p>
            <a:pPr>
              <a:lnSpc>
                <a:spcPct val="120000"/>
              </a:lnSpc>
              <a:spcBef>
                <a:spcPct val="100000"/>
              </a:spcBef>
              <a:buSzPct val="99000"/>
            </a:pPr>
            <a:r>
              <a:rPr lang="en-US" sz="4300" kern="1200" dirty="0">
                <a:latin typeface="Arial" panose="020B0604020202020204" pitchFamily="34" charset="0"/>
                <a:cs typeface="Arial" panose="020B0604020202020204" pitchFamily="34" charset="0"/>
              </a:rPr>
              <a:t>Time: 10 minutes</a:t>
            </a:r>
            <a:endParaRPr lang="en-US" sz="4300" dirty="0"/>
          </a:p>
          <a:p>
            <a:pPr>
              <a:lnSpc>
                <a:spcPct val="120000"/>
              </a:lnSpc>
              <a:spcBef>
                <a:spcPct val="100000"/>
              </a:spcBef>
              <a:buSzPct val="99000"/>
            </a:pPr>
            <a:r>
              <a:rPr lang="en-US" sz="4300" kern="1200" dirty="0">
                <a:latin typeface="Arial" panose="020B0604020202020204" pitchFamily="34" charset="0"/>
                <a:cs typeface="Arial" panose="020B0604020202020204" pitchFamily="34" charset="0"/>
              </a:rPr>
              <a:t>Scenario: Continuing severe weather is causing widespread damage. There are multiple impacts in the community. Vehicle movement is constrained, some people are stranded and are in need of assistance, there have been impacts on communications and power, and some structures are impacted. 9-1-1 operators are receiving conflicting reports about a number of life-safety needs, including some weather-related injuries and an unverified report of the structural collapse of an assisted living facility.</a:t>
            </a:r>
            <a:endParaRPr lang="en-US" sz="4300" dirty="0"/>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9684E20A-F5C8-4B07-8C70-7AFD7152D99D}"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spcBef>
                <a:spcPct val="100000"/>
              </a:spcBef>
              <a:buSzPct val="99000"/>
            </a:pPr>
            <a:r>
              <a:rPr lang="en-US" altLang="en-US"/>
              <a:t>Manageable Span of Control</a:t>
            </a:r>
          </a:p>
        </p:txBody>
      </p:sp>
      <p:sp>
        <p:nvSpPr>
          <p:cNvPr id="2" name="Content Placeholder 1"/>
          <p:cNvSpPr>
            <a:spLocks noGrp="1"/>
          </p:cNvSpPr>
          <p:nvPr>
            <p:ph sz="quarter" idx="13"/>
          </p:nvPr>
        </p:nvSpPr>
        <p:spPr/>
        <p:txBody>
          <a:bodyPr>
            <a:normAutofit fontScale="550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Depending on your role within the Incident Command System (ICS) structure, you may be asked to manage the activities of others. </a:t>
            </a:r>
            <a:endParaRPr lang="en-US">
              <a:effectLst/>
            </a:endParaRPr>
          </a:p>
          <a:p>
            <a:pPr>
              <a:lnSpc>
                <a:spcPct val="120000"/>
              </a:lnSpc>
              <a:spcBef>
                <a:spcPct val="100000"/>
              </a:spcBef>
              <a:buSzPct val="99000"/>
            </a:pPr>
            <a:r>
              <a:rPr lang="en-US" b="1" kern="1200">
                <a:latin typeface="Arial" panose="020B0604020202020204" pitchFamily="34" charset="0"/>
                <a:cs typeface="Arial" panose="020B0604020202020204" pitchFamily="34" charset="0"/>
              </a:rPr>
              <a:t>Span of control </a:t>
            </a:r>
            <a:r>
              <a:rPr lang="en-US" kern="1200">
                <a:latin typeface="Arial" panose="020B0604020202020204" pitchFamily="34" charset="0"/>
                <a:cs typeface="Arial" panose="020B0604020202020204" pitchFamily="34" charset="0"/>
              </a:rPr>
              <a:t>refers to the number of individuals or resources that one supervisor can manage effectively during an incident.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The optimal span of control is one supervisor to five subordinates (1:5).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However, effective incident management may require ratios significantly different from this. This ratio is a guideline--incident personnel should use their best judgement to determine the appropriate ratio for an incident.</a:t>
            </a:r>
            <a:endParaRPr lang="en-US"/>
          </a:p>
        </p:txBody>
      </p:sp>
      <p:pic>
        <p:nvPicPr>
          <p:cNvPr id="4" name="Content Placeholder 3" descr="An organizational chart showing three resources below one superviso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35401" y="2417625"/>
            <a:ext cx="2667372" cy="1962424"/>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spcBef>
                <a:spcPct val="100000"/>
              </a:spcBef>
              <a:buSzPct val="99000"/>
            </a:pPr>
            <a:r>
              <a:rPr lang="en-US" altLang="en-US" sz="3600" dirty="0"/>
              <a:t>Manageable Span of Control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What are some examples of when span of control is most critical? </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9B28F83A-D7F0-4596-88B0-B661B811DB24}"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spcBef>
                <a:spcPct val="100000"/>
              </a:spcBef>
              <a:buSzPct val="99000"/>
            </a:pPr>
            <a:r>
              <a:rPr lang="en-US" altLang="en-US"/>
              <a:t>Incident Facilities and Locations</a:t>
            </a:r>
          </a:p>
        </p:txBody>
      </p:sp>
      <p:sp>
        <p:nvSpPr>
          <p:cNvPr id="2" name="Content Placeholder 1"/>
          <p:cNvSpPr>
            <a:spLocks noGrp="1"/>
          </p:cNvSpPr>
          <p:nvPr>
            <p:ph sz="quarter" idx="13"/>
          </p:nvPr>
        </p:nvSpPr>
        <p:spPr/>
        <p:txBody>
          <a:bodyPr>
            <a:normAutofit fontScale="625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Depending upon the incident size and complexity, various types of support facilities may be established by Incident Command. These designated facilities typically include: </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Incident Command Post (ICP)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Incident base, staging areas, and camps </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Mass casualty triage areas </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Point-of-distribution </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Emergency shelters</a:t>
            </a:r>
            <a:endParaRPr lang="en-US"/>
          </a:p>
        </p:txBody>
      </p:sp>
      <p:pic>
        <p:nvPicPr>
          <p:cNvPr id="4" name="Content Placeholder 3" descr="Left: A man unloading a trolley in a resource center. Right: Emergency personnel walking past a line of tents."/>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51375" y="2712815"/>
            <a:ext cx="4035425" cy="1372044"/>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spcBef>
                <a:spcPct val="100000"/>
              </a:spcBef>
              <a:buSzPct val="99000"/>
            </a:pPr>
            <a:r>
              <a:rPr lang="en-US" altLang="en-US" sz="3600" dirty="0"/>
              <a:t>Comprehensive Resource Management</a:t>
            </a:r>
          </a:p>
        </p:txBody>
      </p:sp>
      <p:sp>
        <p:nvSpPr>
          <p:cNvPr id="2" name="Content Placeholder 1"/>
          <p:cNvSpPr>
            <a:spLocks noGrp="1"/>
          </p:cNvSpPr>
          <p:nvPr>
            <p:ph sz="quarter" idx="13"/>
          </p:nvPr>
        </p:nvSpPr>
        <p:spPr/>
        <p:txBody>
          <a:bodyPr>
            <a:normAutofit fontScale="92500" lnSpcReduction="20000"/>
          </a:bodyPr>
          <a:lstStyle/>
          <a:p>
            <a:pPr>
              <a:lnSpc>
                <a:spcPct val="110000"/>
              </a:lnSpc>
              <a:spcBef>
                <a:spcPct val="100000"/>
              </a:spcBef>
              <a:buSzPct val="99000"/>
            </a:pPr>
            <a:r>
              <a:rPr lang="en-US" kern="1200">
                <a:latin typeface="Arial" panose="020B0604020202020204" pitchFamily="34" charset="0"/>
                <a:cs typeface="Arial" panose="020B0604020202020204" pitchFamily="34" charset="0"/>
              </a:rPr>
              <a:t>Comprehensive Resource Management describes standard mechanisms to identify requirements, order and acquire, mobilize, track and report, demobilize, and reimburse and restock resources such as personnel, teams, facilities, equipment and supplies.</a:t>
            </a:r>
            <a:endParaRPr lang="en-US"/>
          </a:p>
        </p:txBody>
      </p:sp>
      <p:pic>
        <p:nvPicPr>
          <p:cNvPr id="4" name="Content Placeholder 3" descr="Comprehensive Resource Management Image - Incident Objectives points to Strategies points to Tactics which points to a circular graphic: Identity Requirements; Order and Aqcquire; Mobilize; Track and Report; Recover/Demobilize -Expendable - Non-Expendable; Reimburse. This points back to beginn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16243" y="1226834"/>
            <a:ext cx="3505689" cy="4344006"/>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spcBef>
                <a:spcPct val="100000"/>
              </a:spcBef>
              <a:buSzPct val="99000"/>
            </a:pPr>
            <a:r>
              <a:rPr lang="en-US" altLang="en-US" sz="3600" dirty="0"/>
              <a:t>Comprehensive Resource Management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Why is Comprehensive Resource Management important during an incident? </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9B28F83A-D7F0-4596-88B0-B661B811DB24}"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spcBef>
                <a:spcPct val="100000"/>
              </a:spcBef>
              <a:buSzPct val="99000"/>
            </a:pPr>
            <a:r>
              <a:rPr lang="en-US" altLang="en-US"/>
              <a:t>Integrated Communications</a:t>
            </a:r>
          </a:p>
        </p:txBody>
      </p:sp>
      <p:sp>
        <p:nvSpPr>
          <p:cNvPr id="2" name="Content Placeholder 1"/>
          <p:cNvSpPr>
            <a:spLocks noGrp="1"/>
          </p:cNvSpPr>
          <p:nvPr>
            <p:ph sz="quarter" idx="13"/>
          </p:nvPr>
        </p:nvSpPr>
        <p:spPr/>
        <p:txBody>
          <a:bodyPr>
            <a:noAutofit/>
          </a:bodyPr>
          <a:lstStyle/>
          <a:p>
            <a:pPr>
              <a:lnSpc>
                <a:spcPct val="120000"/>
              </a:lnSpc>
              <a:spcBef>
                <a:spcPts val="1200"/>
              </a:spcBef>
              <a:buSzPct val="99000"/>
            </a:pPr>
            <a:r>
              <a:rPr lang="en-US" sz="1600" kern="1200" dirty="0">
                <a:latin typeface="Arial" panose="020B0604020202020204" pitchFamily="34" charset="0"/>
                <a:cs typeface="Arial" panose="020B0604020202020204" pitchFamily="34" charset="0"/>
              </a:rPr>
              <a:t>Incident communications are facilitated through the development and use of a common communications plan and interoperable communication processes and systems that include voice and data links.</a:t>
            </a:r>
            <a:endParaRPr lang="en-US" sz="1600" dirty="0">
              <a:effectLst/>
            </a:endParaRPr>
          </a:p>
          <a:p>
            <a:pPr>
              <a:lnSpc>
                <a:spcPct val="120000"/>
              </a:lnSpc>
              <a:spcBef>
                <a:spcPts val="1200"/>
              </a:spcBef>
              <a:buSzPct val="99000"/>
            </a:pPr>
            <a:r>
              <a:rPr lang="en-US" sz="1600" kern="1200" dirty="0">
                <a:latin typeface="Arial" panose="020B0604020202020204" pitchFamily="34" charset="0"/>
                <a:cs typeface="Arial" panose="020B0604020202020204" pitchFamily="34" charset="0"/>
              </a:rPr>
              <a:t>Integrated Communications are necessary to:</a:t>
            </a:r>
            <a:endParaRPr lang="en-US" sz="1600" dirty="0">
              <a:effectLst/>
            </a:endParaRPr>
          </a:p>
          <a:p>
            <a:pPr marL="254000" lvl="1" indent="-254000">
              <a:lnSpc>
                <a:spcPct val="120000"/>
              </a:lnSpc>
              <a:spcBef>
                <a:spcPts val="1200"/>
              </a:spcBef>
              <a:buSzPct val="99000"/>
            </a:pPr>
            <a:r>
              <a:rPr lang="en-US" sz="1600" kern="1200" dirty="0">
                <a:latin typeface="Arial" panose="020B0604020202020204" pitchFamily="34" charset="0"/>
                <a:cs typeface="Arial" panose="020B0604020202020204" pitchFamily="34" charset="0"/>
              </a:rPr>
              <a:t>Maintain connectivity</a:t>
            </a:r>
            <a:endParaRPr lang="en-US" sz="1600" dirty="0"/>
          </a:p>
          <a:p>
            <a:pPr marL="254000" lvl="1" indent="-254000">
              <a:lnSpc>
                <a:spcPct val="120000"/>
              </a:lnSpc>
              <a:spcBef>
                <a:spcPts val="1200"/>
              </a:spcBef>
              <a:buSzPct val="99000"/>
            </a:pPr>
            <a:r>
              <a:rPr lang="en-US" sz="1600" kern="1200" dirty="0">
                <a:latin typeface="Arial" panose="020B0604020202020204" pitchFamily="34" charset="0"/>
                <a:cs typeface="Arial" panose="020B0604020202020204" pitchFamily="34" charset="0"/>
              </a:rPr>
              <a:t>Achieve situational awareness</a:t>
            </a:r>
            <a:endParaRPr lang="en-US" sz="1600" dirty="0">
              <a:effectLst/>
            </a:endParaRPr>
          </a:p>
          <a:p>
            <a:pPr marL="254000" lvl="1" indent="-254000">
              <a:lnSpc>
                <a:spcPct val="120000"/>
              </a:lnSpc>
              <a:spcBef>
                <a:spcPts val="1200"/>
              </a:spcBef>
              <a:buSzPct val="99000"/>
            </a:pPr>
            <a:r>
              <a:rPr lang="en-US" sz="1600" kern="1200" dirty="0">
                <a:latin typeface="Arial" panose="020B0604020202020204" pitchFamily="34" charset="0"/>
                <a:cs typeface="Arial" panose="020B0604020202020204" pitchFamily="34" charset="0"/>
              </a:rPr>
              <a:t>Facilitate information sharing</a:t>
            </a:r>
            <a:endParaRPr lang="en-US" sz="1600" dirty="0"/>
          </a:p>
        </p:txBody>
      </p:sp>
      <p:pic>
        <p:nvPicPr>
          <p:cNvPr id="4" name="Content Placeholder 3" descr="Collage of four images showing small and large groups of people talking at tables, in auditoriums, and outside."/>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523574" y="3925005"/>
            <a:ext cx="6096851" cy="1267002"/>
          </a:xfrm>
        </p:spPr>
      </p:pic>
      <p:sp>
        <p:nvSpPr>
          <p:cNvPr id="5" name="Slide Number Placeholder 4"/>
          <p:cNvSpPr>
            <a:spLocks noGrp="1"/>
          </p:cNvSpPr>
          <p:nvPr>
            <p:ph type="sldNum" sz="quarter" idx="17"/>
          </p:nvPr>
        </p:nvSpPr>
        <p:spPr/>
        <p:txBody>
          <a:bodyPr/>
          <a:lstStyle/>
          <a:p>
            <a:pPr>
              <a:spcBef>
                <a:spcPct val="100000"/>
              </a:spcBef>
              <a:buSzPct val="99000"/>
            </a:pPr>
            <a:fld id="{9B28F83A-D7F0-4596-88B0-B661B811DB24}" type="slidenum">
              <a:rPr lang="en-US" altLang="en-US" smtClean="0"/>
              <a:pPr>
                <a:spcBef>
                  <a:spcPct val="100000"/>
                </a:spcBef>
                <a:buSzPct val="99000"/>
              </a:pPr>
              <a:t>16</a:t>
            </a:fld>
            <a:endParaRPr lang="en-US" alt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spcBef>
                <a:spcPct val="100000"/>
              </a:spcBef>
              <a:buSzPct val="99000"/>
            </a:pPr>
            <a:r>
              <a:rPr lang="en-US" altLang="en-US" sz="3600" dirty="0"/>
              <a:t>Integrated Communications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What are some examples of what Integrated Communications may look like?</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9B28F83A-D7F0-4596-88B0-B661B811DB24}"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spcBef>
                <a:spcPct val="100000"/>
              </a:spcBef>
              <a:buSzPct val="99000"/>
            </a:pPr>
            <a:r>
              <a:rPr lang="en-US" altLang="en-US"/>
              <a:t>Establishment and Transfer of Command</a:t>
            </a:r>
          </a:p>
        </p:txBody>
      </p:sp>
      <p:sp>
        <p:nvSpPr>
          <p:cNvPr id="2" name="Content Placeholder 1"/>
          <p:cNvSpPr>
            <a:spLocks noGrp="1"/>
          </p:cNvSpPr>
          <p:nvPr>
            <p:ph sz="quarter" idx="13"/>
          </p:nvPr>
        </p:nvSpPr>
        <p:spPr/>
        <p:txBody>
          <a:bodyPr>
            <a:normAutofit fontScale="625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The command function should be clearly established at the beginning of an incident. The jurisdiction or organization with primary responsibility for the incident designates the Incident Commander and the process for transferring command.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Transfer of command may occur during the course of an incident.  When command is transferred, the process should include a briefing that captures all essential information for continuing safe and effective operations. </a:t>
            </a:r>
            <a:endParaRPr lang="en-US"/>
          </a:p>
        </p:txBody>
      </p:sp>
      <p:pic>
        <p:nvPicPr>
          <p:cNvPr id="4" name="Content Placeholder 3" descr="Incident Commander reviewing information at an FDA incident."/>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702165" y="2169941"/>
            <a:ext cx="1933845" cy="2457793"/>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spcBef>
                <a:spcPct val="100000"/>
              </a:spcBef>
              <a:buSzPct val="99000"/>
            </a:pPr>
            <a:r>
              <a:rPr lang="en-US" altLang="en-US"/>
              <a:t>Establishment and Transfer of Command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What are some reasons that Command might be transferred?</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9B28F83A-D7F0-4596-88B0-B661B811DB24}" type="slidenum">
              <a:rPr lang="en-US" altLang="en-US" smtClean="0"/>
              <a:pPr>
                <a:spcBef>
                  <a:spcPct val="100000"/>
                </a:spcBef>
                <a:buSzPct val="99000"/>
              </a:pPr>
              <a:t>19</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spcBef>
                <a:spcPct val="100000"/>
              </a:spcBef>
              <a:buSzPct val="99000"/>
            </a:pPr>
            <a:r>
              <a:rPr lang="en-US" altLang="en-US"/>
              <a:t>Making ICS Work</a:t>
            </a:r>
          </a:p>
        </p:txBody>
      </p:sp>
      <p:sp>
        <p:nvSpPr>
          <p:cNvPr id="2" name="Content Placeholder 1"/>
          <p:cNvSpPr>
            <a:spLocks noGrp="1"/>
          </p:cNvSpPr>
          <p:nvPr>
            <p:ph sz="quarter" idx="13"/>
          </p:nvPr>
        </p:nvSpPr>
        <p:spPr/>
        <p:txBody>
          <a:bodyPr>
            <a:normAutofit fontScale="625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Effective incident management relies on a common organizational structure for managing resources, making decisions, and assigning tasks. The Incident Command System (ICS) uses a standardized management approach to ensure that incidents are properly managed and communications are effectively coordinated during an incident.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As an incident occurs, you may be called upon to assist -- making you a part of this organizational structure. To ensure success, you should understand how this structure works. </a:t>
            </a:r>
            <a:endParaRPr lang="en-US"/>
          </a:p>
        </p:txBody>
      </p:sp>
      <p:pic>
        <p:nvPicPr>
          <p:cNvPr id="4" name="Content Placeholder 3" descr="Photo of FBI and ATF personnel backs of jackets."/>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40138" y="1812703"/>
            <a:ext cx="2857899" cy="3172268"/>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spcBef>
                <a:spcPct val="100000"/>
              </a:spcBef>
              <a:buSzPct val="99000"/>
            </a:pPr>
            <a:r>
              <a:rPr lang="en-US" altLang="en-US"/>
              <a:t>Unified Command</a:t>
            </a:r>
          </a:p>
        </p:txBody>
      </p:sp>
      <p:sp>
        <p:nvSpPr>
          <p:cNvPr id="2" name="Content Placeholder 1"/>
          <p:cNvSpPr>
            <a:spLocks noGrp="1"/>
          </p:cNvSpPr>
          <p:nvPr>
            <p:ph sz="quarter" idx="13"/>
          </p:nvPr>
        </p:nvSpPr>
        <p:spPr/>
        <p:txBody>
          <a:bodyPr>
            <a:normAutofit/>
          </a:bodyPr>
          <a:lstStyle/>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In a Unified Command there is no single "Commander." Instead, the Unified Command manages the incident through jointly approved objectives. Unified Command allows agencies with different legal, geographic, and functional responsibilities to work together effectively without affecting individual agency authority, responsibility, or accountability.  </a:t>
            </a:r>
            <a:endParaRPr lang="en-US" sz="1600" dirty="0">
              <a:effectLst/>
            </a:endParaRPr>
          </a:p>
          <a:p>
            <a:pPr>
              <a:lnSpc>
                <a:spcPct val="120000"/>
              </a:lnSpc>
              <a:spcBef>
                <a:spcPct val="100000"/>
              </a:spcBef>
              <a:buSzPct val="99000"/>
            </a:pPr>
            <a:r>
              <a:rPr lang="en-US" sz="1600" kern="1200" dirty="0">
                <a:latin typeface="Arial" panose="020B0604020202020204" pitchFamily="34" charset="0"/>
                <a:cs typeface="Arial" panose="020B0604020202020204" pitchFamily="34" charset="0"/>
              </a:rPr>
              <a:t>Unified Command is typically established when no single jurisdiction, agency or organization has the authority and/or resources to manage the incident on its own. </a:t>
            </a:r>
            <a:endParaRPr lang="en-US" sz="1600" dirty="0"/>
          </a:p>
        </p:txBody>
      </p:sp>
      <p:pic>
        <p:nvPicPr>
          <p:cNvPr id="4" name="Content Placeholder 3" descr="Unified Command organizational chart with Unified Command at top, Command Staff of Public Information Officer, Safety Officer, Liaison Officer in center, and General Staff of Operations Section Chief, Planning Section Chief, Logistics Section Chief, Finance/Administration Section Chief on bottom row. Note stating Organizations represented in Unified Command are determined on a case-by-case basis and may include law enforcement, fire, public health, public works, and other entities."/>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51375" y="1950120"/>
            <a:ext cx="4035425" cy="2897434"/>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20</a:t>
            </a:fld>
            <a:endParaRPr lang="en-US" alt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spcBef>
                <a:spcPct val="100000"/>
              </a:spcBef>
              <a:buSzPct val="99000"/>
            </a:pPr>
            <a:r>
              <a:rPr lang="en-US" altLang="en-US"/>
              <a:t>Chain of Command</a:t>
            </a:r>
          </a:p>
        </p:txBody>
      </p:sp>
      <p:sp>
        <p:nvSpPr>
          <p:cNvPr id="2" name="Content Placeholder 1"/>
          <p:cNvSpPr>
            <a:spLocks noGrp="1"/>
          </p:cNvSpPr>
          <p:nvPr>
            <p:ph sz="quarter" idx="13"/>
          </p:nvPr>
        </p:nvSpPr>
        <p:spPr/>
        <p:txBody>
          <a:bodyPr>
            <a:normAutofit fontScale="625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Chain of command is an orderly line that details how authority flows through the hierarchy of the incident management organization. Chain of command: </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Allows an Incident Commander to direct and control the actions of all personnel on the incident.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Avoids confusion by requiring that orders flow from supervisors.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 </a:t>
            </a:r>
            <a:endParaRPr lang="en-US"/>
          </a:p>
        </p:txBody>
      </p:sp>
      <p:pic>
        <p:nvPicPr>
          <p:cNvPr id="4" name="Content Placeholder 3" descr="A chart showing authority flowing down through the organization."/>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735507" y="2631968"/>
            <a:ext cx="1867161" cy="1533739"/>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21</a:t>
            </a:fld>
            <a:endParaRPr lang="en-US" altLang="en-US"/>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spcBef>
                <a:spcPct val="100000"/>
              </a:spcBef>
              <a:buSzPct val="99000"/>
            </a:pPr>
            <a:r>
              <a:rPr lang="en-US" altLang="en-US"/>
              <a:t>Unity of Command</a:t>
            </a:r>
          </a:p>
        </p:txBody>
      </p:sp>
      <p:sp>
        <p:nvSpPr>
          <p:cNvPr id="2" name="Content Placeholder 1"/>
          <p:cNvSpPr>
            <a:spLocks noGrp="1"/>
          </p:cNvSpPr>
          <p:nvPr>
            <p:ph sz="quarter" idx="13"/>
          </p:nvPr>
        </p:nvSpPr>
        <p:spPr/>
        <p:txBody>
          <a:bodyPr>
            <a:normAutofit fontScale="550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While chain of command relates to the overall hierarchy of the organization, unity of command deals with the fact that all individuals have a single designated supervisor they report to.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Based on the principle of unity of command, you will: </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Report to only one Incident Command System (ICS) supervisor. </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Receive work assignments only from your ICS supervisor. </a:t>
            </a:r>
            <a:endParaRPr lang="en-US">
              <a:effectLst/>
            </a:endParaRPr>
          </a:p>
          <a:p>
            <a:pPr>
              <a:lnSpc>
                <a:spcPct val="120000"/>
              </a:lnSpc>
              <a:spcBef>
                <a:spcPct val="100000"/>
              </a:spcBef>
              <a:buSzPct val="99000"/>
            </a:pPr>
            <a:r>
              <a:rPr lang="en-US" kern="1200">
                <a:latin typeface="Arial" panose="020B0604020202020204" pitchFamily="34" charset="0"/>
                <a:cs typeface="Arial" panose="020B0604020202020204" pitchFamily="34" charset="0"/>
              </a:rPr>
              <a:t>When you are assigned to an incident, you no longer report directly to your day-to-day supervisor. </a:t>
            </a:r>
            <a:endParaRPr lang="en-US"/>
          </a:p>
        </p:txBody>
      </p:sp>
      <p:pic>
        <p:nvPicPr>
          <p:cNvPr id="4" name="Content Placeholder 3" descr="Incident Commander and responders standing behind a desk with laptops"/>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764086" y="2088967"/>
            <a:ext cx="1810003" cy="2619741"/>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22</a:t>
            </a:fld>
            <a:endParaRPr lang="en-US" alt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spcBef>
                <a:spcPct val="100000"/>
              </a:spcBef>
              <a:buSzPct val="99000"/>
            </a:pPr>
            <a:r>
              <a:rPr lang="en-US" altLang="en-US"/>
              <a:t>Accountability</a:t>
            </a:r>
          </a:p>
        </p:txBody>
      </p:sp>
      <p:sp>
        <p:nvSpPr>
          <p:cNvPr id="2" name="Content Placeholder 1"/>
          <p:cNvSpPr>
            <a:spLocks noGrp="1"/>
          </p:cNvSpPr>
          <p:nvPr>
            <p:ph sz="quarter" idx="13"/>
          </p:nvPr>
        </p:nvSpPr>
        <p:spPr>
          <a:xfrm>
            <a:off x="457200" y="1153077"/>
            <a:ext cx="6334125" cy="4492625"/>
          </a:xfrm>
        </p:spPr>
        <p:txBody>
          <a:bodyPr>
            <a:noAutofit/>
          </a:bodyPr>
          <a:lstStyle/>
          <a:p>
            <a:pPr>
              <a:lnSpc>
                <a:spcPct val="120000"/>
              </a:lnSpc>
              <a:spcBef>
                <a:spcPts val="600"/>
              </a:spcBef>
              <a:buSzPct val="99000"/>
            </a:pPr>
            <a:r>
              <a:rPr lang="en-US" sz="1200" kern="1200" dirty="0">
                <a:latin typeface="Arial" panose="020B0604020202020204" pitchFamily="34" charset="0"/>
                <a:cs typeface="Arial" panose="020B0604020202020204" pitchFamily="34" charset="0"/>
              </a:rPr>
              <a:t>Effective accountability during incident operations is essential. As part of the Incident Command System (ICS) structure, you will need to abide by agency policies and guidelines and any applicable local, tribal, state, or Federal rules and regulations. </a:t>
            </a:r>
            <a:endParaRPr lang="en-US" sz="1200" dirty="0">
              <a:effectLst/>
            </a:endParaRPr>
          </a:p>
          <a:p>
            <a:pPr>
              <a:lnSpc>
                <a:spcPct val="120000"/>
              </a:lnSpc>
              <a:spcBef>
                <a:spcPts val="600"/>
              </a:spcBef>
              <a:buSzPct val="99000"/>
            </a:pPr>
            <a:r>
              <a:rPr lang="en-US" sz="1200" kern="1200" dirty="0">
                <a:latin typeface="Arial" panose="020B0604020202020204" pitchFamily="34" charset="0"/>
                <a:cs typeface="Arial" panose="020B0604020202020204" pitchFamily="34" charset="0"/>
              </a:rPr>
              <a:t>There are several principles you will need to adhere to: </a:t>
            </a:r>
            <a:endParaRPr lang="en-US" sz="1200" dirty="0">
              <a:effectLst/>
            </a:endParaRPr>
          </a:p>
          <a:p>
            <a:pPr marL="254000" lvl="1" indent="-254000">
              <a:lnSpc>
                <a:spcPct val="120000"/>
              </a:lnSpc>
              <a:spcBef>
                <a:spcPts val="600"/>
              </a:spcBef>
              <a:buSzPct val="99000"/>
            </a:pPr>
            <a:r>
              <a:rPr lang="en-US" sz="1200" b="1" kern="1200" dirty="0">
                <a:latin typeface="Arial" panose="020B0604020202020204" pitchFamily="34" charset="0"/>
                <a:ea typeface="+mn-ea"/>
                <a:cs typeface="Arial" panose="020B0604020202020204" pitchFamily="34" charset="0"/>
              </a:rPr>
              <a:t>Check-In/Check-Out. </a:t>
            </a:r>
            <a:r>
              <a:rPr lang="en-US" sz="1200" kern="1200" dirty="0">
                <a:latin typeface="Arial" panose="020B0604020202020204" pitchFamily="34" charset="0"/>
                <a:cs typeface="Arial" panose="020B0604020202020204" pitchFamily="34" charset="0"/>
              </a:rPr>
              <a:t>All responders must report in to receive an assignment. Checking out is just as critical as checking in.</a:t>
            </a:r>
            <a:endParaRPr lang="en-US" sz="1200" dirty="0"/>
          </a:p>
          <a:p>
            <a:pPr marL="254000" lvl="1" indent="-254000">
              <a:lnSpc>
                <a:spcPct val="120000"/>
              </a:lnSpc>
              <a:spcBef>
                <a:spcPts val="600"/>
              </a:spcBef>
              <a:buSzPct val="99000"/>
            </a:pPr>
            <a:r>
              <a:rPr lang="en-US" sz="1200" b="1" kern="1200" dirty="0">
                <a:latin typeface="Arial" panose="020B0604020202020204" pitchFamily="34" charset="0"/>
                <a:ea typeface="+mn-ea"/>
                <a:cs typeface="Arial" panose="020B0604020202020204" pitchFamily="34" charset="0"/>
              </a:rPr>
              <a:t>Incident Action Planning. </a:t>
            </a:r>
            <a:r>
              <a:rPr lang="en-US" sz="1200" kern="1200" dirty="0">
                <a:latin typeface="Arial" panose="020B0604020202020204" pitchFamily="34" charset="0"/>
                <a:cs typeface="Arial" panose="020B0604020202020204" pitchFamily="34" charset="0"/>
              </a:rPr>
              <a:t>Response operations must be coordinated as outlined in the Incident Action Plan.</a:t>
            </a:r>
            <a:endParaRPr lang="en-US" sz="1200" dirty="0"/>
          </a:p>
          <a:p>
            <a:pPr marL="254000" lvl="1" indent="-254000">
              <a:lnSpc>
                <a:spcPct val="120000"/>
              </a:lnSpc>
              <a:spcBef>
                <a:spcPts val="600"/>
              </a:spcBef>
              <a:buSzPct val="99000"/>
            </a:pPr>
            <a:r>
              <a:rPr lang="en-US" sz="1200" b="1" kern="1200" dirty="0">
                <a:latin typeface="Arial" panose="020B0604020202020204" pitchFamily="34" charset="0"/>
                <a:ea typeface="+mn-ea"/>
                <a:cs typeface="Arial" panose="020B0604020202020204" pitchFamily="34" charset="0"/>
              </a:rPr>
              <a:t>Unity of Command. </a:t>
            </a:r>
            <a:r>
              <a:rPr lang="en-US" sz="1200" kern="1200" dirty="0">
                <a:latin typeface="Arial" panose="020B0604020202020204" pitchFamily="34" charset="0"/>
                <a:cs typeface="Arial" panose="020B0604020202020204" pitchFamily="34" charset="0"/>
              </a:rPr>
              <a:t>Each individual will be assigned to only one supervisor. </a:t>
            </a:r>
            <a:endParaRPr lang="en-US" sz="1200" dirty="0"/>
          </a:p>
          <a:p>
            <a:pPr marL="254000" lvl="1" indent="-254000">
              <a:lnSpc>
                <a:spcPct val="120000"/>
              </a:lnSpc>
              <a:spcBef>
                <a:spcPts val="600"/>
              </a:spcBef>
              <a:buSzPct val="99000"/>
            </a:pPr>
            <a:r>
              <a:rPr lang="en-US" sz="1200" b="1" kern="1200" dirty="0">
                <a:latin typeface="Arial" panose="020B0604020202020204" pitchFamily="34" charset="0"/>
                <a:ea typeface="+mn-ea"/>
                <a:cs typeface="Arial" panose="020B0604020202020204" pitchFamily="34" charset="0"/>
              </a:rPr>
              <a:t>Personal Responsibility. </a:t>
            </a:r>
            <a:r>
              <a:rPr lang="en-US" sz="1200" kern="1200" dirty="0">
                <a:latin typeface="Arial" panose="020B0604020202020204" pitchFamily="34" charset="0"/>
                <a:cs typeface="Arial" panose="020B0604020202020204" pitchFamily="34" charset="0"/>
              </a:rPr>
              <a:t>ICS relies on each individual taking personal accountability for his or her own actions.</a:t>
            </a:r>
            <a:endParaRPr lang="en-US" sz="1200" dirty="0"/>
          </a:p>
          <a:p>
            <a:pPr marL="254000" lvl="1" indent="-254000">
              <a:lnSpc>
                <a:spcPct val="120000"/>
              </a:lnSpc>
              <a:spcBef>
                <a:spcPts val="600"/>
              </a:spcBef>
              <a:buSzPct val="99000"/>
            </a:pPr>
            <a:r>
              <a:rPr lang="en-US" sz="1200" b="1" kern="1200" dirty="0">
                <a:latin typeface="Arial" panose="020B0604020202020204" pitchFamily="34" charset="0"/>
                <a:ea typeface="+mn-ea"/>
                <a:cs typeface="Arial" panose="020B0604020202020204" pitchFamily="34" charset="0"/>
              </a:rPr>
              <a:t>Span of Control. </a:t>
            </a:r>
            <a:r>
              <a:rPr lang="en-US" sz="1200" kern="1200" dirty="0">
                <a:latin typeface="Arial" panose="020B0604020202020204" pitchFamily="34" charset="0"/>
                <a:cs typeface="Arial" panose="020B0604020202020204" pitchFamily="34" charset="0"/>
              </a:rPr>
              <a:t>Supervisors must be able to adequately supervise and control their subordinates, as well as communicate with and manage all resources under their supervision. </a:t>
            </a:r>
            <a:endParaRPr lang="en-US" sz="1200" dirty="0"/>
          </a:p>
          <a:p>
            <a:pPr marL="254000" lvl="1" indent="-254000">
              <a:lnSpc>
                <a:spcPct val="120000"/>
              </a:lnSpc>
              <a:spcBef>
                <a:spcPts val="600"/>
              </a:spcBef>
              <a:buSzPct val="99000"/>
            </a:pPr>
            <a:r>
              <a:rPr lang="en-US" sz="1200" b="1" kern="1200" dirty="0">
                <a:latin typeface="Arial" panose="020B0604020202020204" pitchFamily="34" charset="0"/>
                <a:ea typeface="+mn-ea"/>
                <a:cs typeface="Arial" panose="020B0604020202020204" pitchFamily="34" charset="0"/>
              </a:rPr>
              <a:t>Resource Tracking. </a:t>
            </a:r>
            <a:r>
              <a:rPr lang="en-US" sz="1200" kern="1200" dirty="0">
                <a:latin typeface="Arial" panose="020B0604020202020204" pitchFamily="34" charset="0"/>
                <a:cs typeface="Arial" panose="020B0604020202020204" pitchFamily="34" charset="0"/>
              </a:rPr>
              <a:t>Supervisors must record and report resource status changes as they occur. Accountability starts as soon as a resource is requested through the time that the resource returns to their home base safely.</a:t>
            </a:r>
            <a:endParaRPr lang="en-US" sz="1200" dirty="0"/>
          </a:p>
        </p:txBody>
      </p:sp>
      <p:pic>
        <p:nvPicPr>
          <p:cNvPr id="4" name="Content Placeholder 3" descr="Resource tracking list."/>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878518" y="2231873"/>
            <a:ext cx="1714739" cy="2181529"/>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23</a:t>
            </a:fld>
            <a:endParaRPr lang="en-US" altLang="en-US"/>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spcBef>
                <a:spcPct val="100000"/>
              </a:spcBef>
              <a:buSzPct val="99000"/>
            </a:pPr>
            <a:r>
              <a:rPr lang="en-US" altLang="en-US"/>
              <a:t>Dispatch/Deployment</a:t>
            </a:r>
          </a:p>
        </p:txBody>
      </p:sp>
      <p:sp>
        <p:nvSpPr>
          <p:cNvPr id="2" name="Content Placeholder 1"/>
          <p:cNvSpPr>
            <a:spLocks noGrp="1"/>
          </p:cNvSpPr>
          <p:nvPr>
            <p:ph sz="quarter" idx="13"/>
          </p:nvPr>
        </p:nvSpPr>
        <p:spPr/>
        <p:txBody>
          <a:bodyPr>
            <a:normAutofit fontScale="77500" lnSpcReduction="20000"/>
          </a:bodyPr>
          <a:lstStyle/>
          <a:p>
            <a:pPr>
              <a:lnSpc>
                <a:spcPct val="110000"/>
              </a:lnSpc>
              <a:spcBef>
                <a:spcPct val="100000"/>
              </a:spcBef>
              <a:buSzPct val="99000"/>
            </a:pPr>
            <a:r>
              <a:rPr lang="en-US" kern="1200">
                <a:latin typeface="Arial" panose="020B0604020202020204" pitchFamily="34" charset="0"/>
                <a:cs typeface="Arial" panose="020B0604020202020204" pitchFamily="34" charset="0"/>
              </a:rPr>
              <a:t>Resources should be deployed only when requested or when dispatched by an appropriate authority through established resource management systems. </a:t>
            </a:r>
            <a:endParaRPr lang="en-US">
              <a:effectLst/>
            </a:endParaRPr>
          </a:p>
          <a:p>
            <a:pPr>
              <a:lnSpc>
                <a:spcPct val="110000"/>
              </a:lnSpc>
              <a:spcBef>
                <a:spcPct val="100000"/>
              </a:spcBef>
              <a:buSzPct val="99000"/>
            </a:pPr>
            <a:r>
              <a:rPr lang="en-US" b="1" kern="1200">
                <a:latin typeface="Arial" panose="020B0604020202020204" pitchFamily="34" charset="0"/>
                <a:cs typeface="Arial" panose="020B0604020202020204" pitchFamily="34" charset="0"/>
              </a:rPr>
              <a:t>Resources not requested should refrain from self-dispatching to avoid overburdening the incident command. </a:t>
            </a:r>
            <a:endParaRPr lang="en-US"/>
          </a:p>
        </p:txBody>
      </p:sp>
      <p:pic>
        <p:nvPicPr>
          <p:cNvPr id="4" name="Content Placeholder 3" descr="Personnel awaiting deployment"/>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811718" y="2308073"/>
            <a:ext cx="1714739" cy="2181529"/>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24</a:t>
            </a:fld>
            <a:endParaRPr lang="en-US" alt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spcBef>
                <a:spcPct val="100000"/>
              </a:spcBef>
              <a:buSzPct val="99000"/>
            </a:pPr>
            <a:r>
              <a:rPr lang="en-US" altLang="en-US"/>
              <a:t>Dispatch/Deployment - Activity 2.2</a:t>
            </a:r>
          </a:p>
        </p:txBody>
      </p:sp>
      <p:sp>
        <p:nvSpPr>
          <p:cNvPr id="2" name="Content Placeholder 1"/>
          <p:cNvSpPr>
            <a:spLocks noGrp="1"/>
          </p:cNvSpPr>
          <p:nvPr>
            <p:ph idx="1"/>
          </p:nvPr>
        </p:nvSpPr>
        <p:spPr/>
        <p:txBody>
          <a:bodyPr>
            <a:normAutofit/>
          </a:bodyPr>
          <a:lstStyle/>
          <a:p>
            <a:pPr>
              <a:buSzPct val="99000"/>
            </a:pPr>
            <a:r>
              <a:rPr lang="en-US" sz="1800" dirty="0"/>
              <a:t>Instructions: Working individually:</a:t>
            </a:r>
          </a:p>
          <a:p>
            <a:pPr>
              <a:buSzPct val="99000"/>
            </a:pPr>
            <a:endParaRPr lang="en-US" sz="1800" dirty="0"/>
          </a:p>
          <a:p>
            <a:pPr marL="457200" indent="-457200">
              <a:buSzPct val="99000"/>
              <a:buFont typeface="Arial" panose="020B0604020202020204" pitchFamily="34" charset="0"/>
              <a:buChar char="•"/>
            </a:pPr>
            <a:r>
              <a:rPr lang="en-US" sz="1800" dirty="0"/>
              <a:t>Review the scenario and discussion question presented in the Student Manual.</a:t>
            </a:r>
          </a:p>
          <a:p>
            <a:pPr marL="457200" indent="-457200">
              <a:buSzPct val="99000"/>
              <a:buFont typeface="Arial" panose="020B0604020202020204" pitchFamily="34" charset="0"/>
              <a:buChar char="•"/>
            </a:pPr>
            <a:r>
              <a:rPr lang="en-US" sz="1800" dirty="0"/>
              <a:t>Be prepared to share your answer in 5 minutes.</a:t>
            </a:r>
          </a:p>
          <a:p>
            <a:pPr>
              <a:buSzPct val="99000"/>
            </a:pPr>
            <a:endParaRPr lang="en-US" sz="1800" dirty="0"/>
          </a:p>
          <a:p>
            <a:pPr>
              <a:buSzPct val="99000"/>
            </a:pPr>
            <a:r>
              <a:rPr lang="en-US" sz="1800" dirty="0"/>
              <a:t>Time: 10 Minutes</a:t>
            </a:r>
          </a:p>
          <a:p>
            <a:pPr>
              <a:buSzPct val="99000"/>
            </a:pPr>
            <a:endParaRPr lang="en-US" sz="1800" dirty="0"/>
          </a:p>
          <a:p>
            <a:pPr>
              <a:buSzPct val="99000"/>
            </a:pPr>
            <a:r>
              <a:rPr lang="en-US" sz="1800" dirty="0"/>
              <a:t>Scenario: Rosa is an off-duty certified Emergency Medical Technician who lives near the scene of a major structural collapse that has occurred in a busy shopping center. The media are reporting that there are injured people wandering around the parking area who need immediate medical attention.</a:t>
            </a:r>
          </a:p>
          <a:p>
            <a:pPr>
              <a:buSzPct val="99000"/>
            </a:pPr>
            <a:endParaRPr lang="en-US" sz="1800" b="1" dirty="0"/>
          </a:p>
          <a:p>
            <a:pPr>
              <a:buSzPct val="99000"/>
            </a:pPr>
            <a:r>
              <a:rPr lang="en-US" sz="1800" b="1" dirty="0"/>
              <a:t>What should Rosa do?</a:t>
            </a:r>
          </a:p>
        </p:txBody>
      </p:sp>
      <p:sp>
        <p:nvSpPr>
          <p:cNvPr id="3" name="Slide Number Placeholder 2"/>
          <p:cNvSpPr>
            <a:spLocks noGrp="1"/>
          </p:cNvSpPr>
          <p:nvPr>
            <p:ph type="sldNum" sz="quarter" idx="11"/>
          </p:nvPr>
        </p:nvSpPr>
        <p:spPr/>
        <p:txBody>
          <a:bodyPr/>
          <a:lstStyle/>
          <a:p>
            <a:pPr>
              <a:spcBef>
                <a:spcPct val="100000"/>
              </a:spcBef>
              <a:buSzPct val="99000"/>
            </a:pPr>
            <a:fld id="{9684E20A-F5C8-4B07-8C70-7AFD7152D99D}" type="slidenum">
              <a:rPr lang="en-US" altLang="en-US" smtClean="0"/>
              <a:pPr>
                <a:spcBef>
                  <a:spcPct val="100000"/>
                </a:spcBef>
                <a:buSzPct val="99000"/>
              </a:pPr>
              <a:t>25</a:t>
            </a:fld>
            <a:endParaRPr lang="en-US" altLang="en-US"/>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ct val="100000"/>
              </a:spcBef>
              <a:buSzPct val="99000"/>
            </a:pPr>
            <a:r>
              <a:rPr lang="en-US" altLang="en-US"/>
              <a:t>Dispatch/Deployment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Why shouldn't personnel arrive at an incident without being requested or dispatched?</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9B28F83A-D7F0-4596-88B0-B661B811DB24}" type="slidenum">
              <a:rPr lang="en-US" altLang="en-US" smtClean="0"/>
              <a:pPr>
                <a:spcBef>
                  <a:spcPct val="100000"/>
                </a:spcBef>
                <a:buSzPct val="99000"/>
              </a:pPr>
              <a:t>26</a:t>
            </a:fld>
            <a:endParaRPr lang="en-US" altLang="en-US"/>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spcBef>
                <a:spcPct val="100000"/>
              </a:spcBef>
              <a:buSzPct val="99000"/>
            </a:pPr>
            <a:r>
              <a:rPr lang="en-US" altLang="en-US" sz="3600" dirty="0"/>
              <a:t>Information and Intelligence Management</a:t>
            </a:r>
          </a:p>
        </p:txBody>
      </p:sp>
      <p:sp>
        <p:nvSpPr>
          <p:cNvPr id="2" name="Content Placeholder 1"/>
          <p:cNvSpPr>
            <a:spLocks noGrp="1"/>
          </p:cNvSpPr>
          <p:nvPr>
            <p:ph sz="quarter" idx="13"/>
          </p:nvPr>
        </p:nvSpPr>
        <p:spPr/>
        <p:txBody>
          <a:bodyPr>
            <a:normAutofit fontScale="62500" lnSpcReduction="20000"/>
          </a:bodyPr>
          <a:lstStyle/>
          <a:p>
            <a:pPr>
              <a:lnSpc>
                <a:spcPct val="120000"/>
              </a:lnSpc>
              <a:spcBef>
                <a:spcPct val="100000"/>
              </a:spcBef>
              <a:buSzPct val="99000"/>
            </a:pPr>
            <a:r>
              <a:rPr lang="en-US" kern="1200" dirty="0">
                <a:latin typeface="Arial" panose="020B0604020202020204" pitchFamily="34" charset="0"/>
                <a:cs typeface="Arial" panose="020B0604020202020204" pitchFamily="34" charset="0"/>
              </a:rPr>
              <a:t>Information and intelligence are important in the Incident Command System (ICS). </a:t>
            </a:r>
            <a:endParaRPr lang="en-US" dirty="0">
              <a:effectLst/>
            </a:endParaRPr>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Incident management must establish a process for gathering, analyzing, assessing, sharing, and managing incident-related information and intelligence. In NIMS, "intelligence" refers exclusively to threat-related information developed by law enforcement, medical surveillance, and other investigative organizations. </a:t>
            </a:r>
            <a:endParaRPr lang="en-US" dirty="0"/>
          </a:p>
        </p:txBody>
      </p:sp>
      <p:pic>
        <p:nvPicPr>
          <p:cNvPr id="4" name="Content Placeholder 3" descr="Image 1: Information sharing in a Joint Field Office. Image 2: Information sharing in the field."/>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811718" y="2165178"/>
            <a:ext cx="1714739" cy="2467319"/>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27</a:t>
            </a:fld>
            <a:endParaRPr lang="en-US" alt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spcBef>
                <a:spcPct val="100000"/>
              </a:spcBef>
              <a:buSzPct val="99000"/>
            </a:pPr>
            <a:r>
              <a:rPr lang="en-US" altLang="en-US"/>
              <a:t>Information and Intelligence Management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What are some examples of sources where you can find and gather information and intelligence? </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9B28F83A-D7F0-4596-88B0-B661B811DB24}" type="slidenum">
              <a:rPr lang="en-US" altLang="en-US" smtClean="0"/>
              <a:pPr>
                <a:spcBef>
                  <a:spcPct val="100000"/>
                </a:spcBef>
                <a:buSzPct val="99000"/>
              </a:pPr>
              <a:t>28</a:t>
            </a:fld>
            <a:endParaRPr lang="en-US" altLang="en-US"/>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spcBef>
                <a:spcPct val="100000"/>
              </a:spcBef>
              <a:buSzPct val="99000"/>
            </a:pPr>
            <a:r>
              <a:rPr lang="en-US" altLang="en-US"/>
              <a:t>Unit 2 Summary </a:t>
            </a:r>
          </a:p>
        </p:txBody>
      </p:sp>
      <p:graphicFrame>
        <p:nvGraphicFramePr>
          <p:cNvPr id="5" name="Table 4"/>
          <p:cNvGraphicFramePr>
            <a:graphicFrameLocks noGrp="1"/>
          </p:cNvGraphicFramePr>
          <p:nvPr>
            <p:extLst>
              <p:ext uri="{D42A27DB-BD31-4B8C-83A1-F6EECF244321}">
                <p14:modId xmlns:p14="http://schemas.microsoft.com/office/powerpoint/2010/main" val="4188626762"/>
              </p:ext>
            </p:extLst>
          </p:nvPr>
        </p:nvGraphicFramePr>
        <p:xfrm>
          <a:off x="457200" y="1029126"/>
          <a:ext cx="7620000" cy="4663434"/>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72393">
                <a:tc gridSpan="3">
                  <a:txBody>
                    <a:bodyPr/>
                    <a:lstStyle/>
                    <a:p>
                      <a:pPr lvl="0">
                        <a:spcBef>
                          <a:spcPct val="100000"/>
                        </a:spcBef>
                        <a:buClr>
                          <a:srgbClr val="000066"/>
                        </a:buClr>
                      </a:pPr>
                      <a:r>
                        <a:rPr lang="en-US" sz="1600" dirty="0">
                          <a:solidFill>
                            <a:srgbClr val="000066"/>
                          </a:solidFill>
                          <a:sym typeface="Arial"/>
                        </a:rPr>
                        <a:t>You have completed the National Incident Management System (NIMS) Management Characteristics unit. </a:t>
                      </a:r>
                    </a:p>
                    <a:p>
                      <a:pPr lvl="0">
                        <a:spcBef>
                          <a:spcPct val="100000"/>
                        </a:spcBef>
                        <a:buClr>
                          <a:srgbClr val="000066"/>
                        </a:buClr>
                      </a:pPr>
                      <a:r>
                        <a:rPr lang="en-US" sz="1600" dirty="0">
                          <a:solidFill>
                            <a:srgbClr val="000066"/>
                          </a:solidFill>
                          <a:sym typeface="Arial"/>
                        </a:rPr>
                        <a:t>This unit introduced:</a:t>
                      </a:r>
                      <a:endParaRPr lang="en-US" sz="1600" dirty="0">
                        <a:solidFill>
                          <a:srgbClr val="000066"/>
                        </a:solidFill>
                      </a:endParaRPr>
                    </a:p>
                  </a:txBody>
                  <a:tcPr marT="45719" marB="45719"/>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6820">
                <a:tc>
                  <a:txBody>
                    <a:bodyPr/>
                    <a:lstStyle/>
                    <a:p>
                      <a:pPr>
                        <a:buClr>
                          <a:srgbClr val="000066"/>
                        </a:buClr>
                      </a:pPr>
                      <a:endParaRPr lang="en-US" sz="1600">
                        <a:solidFill>
                          <a:srgbClr val="000066"/>
                        </a:solidFill>
                      </a:endParaRPr>
                    </a:p>
                  </a:txBody>
                  <a:tcPr marT="45719" marB="45719"/>
                </a:tc>
                <a:tc>
                  <a:txBody>
                    <a:bodyPr/>
                    <a:lstStyle/>
                    <a:p>
                      <a:pPr>
                        <a:buClr>
                          <a:srgbClr val="000066"/>
                        </a:buClr>
                      </a:pPr>
                      <a:endParaRPr lang="en-US" sz="1600" dirty="0">
                        <a:solidFill>
                          <a:srgbClr val="000066"/>
                        </a:solidFill>
                      </a:endParaRPr>
                    </a:p>
                  </a:txBody>
                  <a:tcPr marT="45719" marB="45719"/>
                </a:tc>
                <a:tc>
                  <a:txBody>
                    <a:bodyPr/>
                    <a:lstStyle/>
                    <a:p>
                      <a:pPr>
                        <a:buClr>
                          <a:srgbClr val="000066"/>
                        </a:buClr>
                      </a:pPr>
                      <a:endParaRPr lang="en-US" sz="1600">
                        <a:solidFill>
                          <a:srgbClr val="000066"/>
                        </a:solidFill>
                      </a:endParaRPr>
                    </a:p>
                  </a:txBody>
                  <a:tcPr marT="45719" marB="45719"/>
                </a:tc>
                <a:extLst>
                  <a:ext uri="{0D108BD9-81ED-4DB2-BD59-A6C34878D82A}">
                    <a16:rowId xmlns:a16="http://schemas.microsoft.com/office/drawing/2014/main" val="10001"/>
                  </a:ext>
                </a:extLst>
              </a:tr>
              <a:tr h="2219002">
                <a:tc>
                  <a:txBody>
                    <a:bodyPr/>
                    <a:lstStyle/>
                    <a:p>
                      <a:pPr>
                        <a:buClr>
                          <a:srgbClr val="000066"/>
                        </a:buClr>
                      </a:pPr>
                      <a:endParaRPr lang="en-US" sz="1600">
                        <a:solidFill>
                          <a:srgbClr val="000066"/>
                        </a:solidFill>
                      </a:endParaRPr>
                    </a:p>
                  </a:txBody>
                  <a:tcPr marT="45719" marB="45719"/>
                </a:tc>
                <a:tc>
                  <a:txBody>
                    <a:bodyPr/>
                    <a:lstStyle/>
                    <a:p>
                      <a:pPr marL="457200" lvl="1" indent="-342900">
                        <a:spcBef>
                          <a:spcPct val="50000"/>
                        </a:spcBef>
                        <a:buClr>
                          <a:srgbClr val="000066"/>
                        </a:buClr>
                        <a:buSzPct val="100000"/>
                        <a:buFont typeface="Arial"/>
                        <a:buChar char="•"/>
                      </a:pPr>
                      <a:r>
                        <a:rPr lang="en-US" sz="1600" dirty="0">
                          <a:solidFill>
                            <a:srgbClr val="000066"/>
                          </a:solidFill>
                          <a:sym typeface="Arial"/>
                        </a:rPr>
                        <a:t>Common Terminology</a:t>
                      </a:r>
                    </a:p>
                    <a:p>
                      <a:pPr marL="457200" lvl="1" indent="-342900">
                        <a:spcBef>
                          <a:spcPct val="50000"/>
                        </a:spcBef>
                        <a:buClr>
                          <a:srgbClr val="000066"/>
                        </a:buClr>
                        <a:buSzPct val="100000"/>
                        <a:buFont typeface="Arial"/>
                        <a:buChar char="•"/>
                      </a:pPr>
                      <a:r>
                        <a:rPr lang="en-US" sz="1600" dirty="0">
                          <a:solidFill>
                            <a:srgbClr val="000066"/>
                          </a:solidFill>
                          <a:sym typeface="Arial"/>
                        </a:rPr>
                        <a:t>Modular Organization</a:t>
                      </a:r>
                    </a:p>
                    <a:p>
                      <a:pPr marL="457200" lvl="1" indent="-342900">
                        <a:spcBef>
                          <a:spcPct val="50000"/>
                        </a:spcBef>
                        <a:buClr>
                          <a:srgbClr val="000066"/>
                        </a:buClr>
                        <a:buSzPct val="100000"/>
                        <a:buFont typeface="Arial"/>
                        <a:buChar char="•"/>
                      </a:pPr>
                      <a:r>
                        <a:rPr lang="en-US" sz="1600" dirty="0">
                          <a:solidFill>
                            <a:srgbClr val="000066"/>
                          </a:solidFill>
                          <a:sym typeface="Arial"/>
                        </a:rPr>
                        <a:t>Management by Objectives</a:t>
                      </a:r>
                    </a:p>
                    <a:p>
                      <a:pPr marL="457200" lvl="1" indent="-342900">
                        <a:spcBef>
                          <a:spcPct val="50000"/>
                        </a:spcBef>
                        <a:buClr>
                          <a:srgbClr val="000066"/>
                        </a:buClr>
                        <a:buSzPct val="100000"/>
                        <a:buFont typeface="Arial"/>
                        <a:buChar char="•"/>
                      </a:pPr>
                      <a:r>
                        <a:rPr lang="en-US" sz="1600" dirty="0">
                          <a:solidFill>
                            <a:srgbClr val="000066"/>
                          </a:solidFill>
                          <a:sym typeface="Arial"/>
                        </a:rPr>
                        <a:t>Incident Action Planning</a:t>
                      </a:r>
                    </a:p>
                    <a:p>
                      <a:pPr marL="457200" lvl="1" indent="-342900">
                        <a:spcBef>
                          <a:spcPct val="50000"/>
                        </a:spcBef>
                        <a:buClr>
                          <a:srgbClr val="000066"/>
                        </a:buClr>
                        <a:buSzPct val="100000"/>
                        <a:buFont typeface="Arial"/>
                        <a:buChar char="•"/>
                      </a:pPr>
                      <a:r>
                        <a:rPr lang="en-US" sz="1600" dirty="0">
                          <a:solidFill>
                            <a:srgbClr val="000066"/>
                          </a:solidFill>
                          <a:sym typeface="Arial"/>
                        </a:rPr>
                        <a:t>Manageable Span of Control</a:t>
                      </a:r>
                    </a:p>
                    <a:p>
                      <a:pPr marL="457200" lvl="1" indent="-342900">
                        <a:spcBef>
                          <a:spcPct val="50000"/>
                        </a:spcBef>
                        <a:buClr>
                          <a:srgbClr val="000066"/>
                        </a:buClr>
                        <a:buSzPct val="100000"/>
                        <a:buFont typeface="Arial"/>
                        <a:buChar char="•"/>
                      </a:pPr>
                      <a:r>
                        <a:rPr lang="en-US" sz="1600" dirty="0">
                          <a:solidFill>
                            <a:srgbClr val="000066"/>
                          </a:solidFill>
                          <a:sym typeface="Arial"/>
                        </a:rPr>
                        <a:t>Incident Facilities and Locations</a:t>
                      </a:r>
                    </a:p>
                    <a:p>
                      <a:pPr marL="457200" lvl="1" indent="-342900">
                        <a:spcBef>
                          <a:spcPct val="50000"/>
                        </a:spcBef>
                        <a:buClr>
                          <a:srgbClr val="000066"/>
                        </a:buClr>
                        <a:buSzPct val="100000"/>
                        <a:buFont typeface="Arial"/>
                        <a:buChar char="•"/>
                      </a:pPr>
                      <a:r>
                        <a:rPr lang="en-US" sz="1600" dirty="0">
                          <a:solidFill>
                            <a:srgbClr val="000066"/>
                          </a:solidFill>
                          <a:sym typeface="Arial"/>
                        </a:rPr>
                        <a:t>Comprehensive Resource Management</a:t>
                      </a:r>
                      <a:endParaRPr lang="en-US" sz="1600" dirty="0">
                        <a:solidFill>
                          <a:srgbClr val="000066"/>
                        </a:solidFill>
                      </a:endParaRPr>
                    </a:p>
                  </a:txBody>
                  <a:tcPr marT="45719" marB="45719"/>
                </a:tc>
                <a:tc>
                  <a:txBody>
                    <a:bodyPr/>
                    <a:lstStyle/>
                    <a:p>
                      <a:pPr marL="457200" lvl="1" indent="-342900">
                        <a:spcBef>
                          <a:spcPct val="50000"/>
                        </a:spcBef>
                        <a:buClr>
                          <a:srgbClr val="000066"/>
                        </a:buClr>
                        <a:buSzPct val="100000"/>
                        <a:buFont typeface="Arial"/>
                        <a:buChar char="•"/>
                      </a:pPr>
                      <a:r>
                        <a:rPr lang="en-US" sz="1600" dirty="0">
                          <a:solidFill>
                            <a:srgbClr val="000066"/>
                          </a:solidFill>
                          <a:sym typeface="Arial"/>
                        </a:rPr>
                        <a:t>Integrated Communications </a:t>
                      </a:r>
                    </a:p>
                    <a:p>
                      <a:pPr marL="457200" lvl="1" indent="-342900">
                        <a:spcBef>
                          <a:spcPct val="50000"/>
                        </a:spcBef>
                        <a:buClr>
                          <a:srgbClr val="000066"/>
                        </a:buClr>
                        <a:buSzPct val="100000"/>
                        <a:buFont typeface="Arial"/>
                        <a:buChar char="•"/>
                      </a:pPr>
                      <a:r>
                        <a:rPr lang="en-US" sz="1600" dirty="0">
                          <a:solidFill>
                            <a:srgbClr val="000066"/>
                          </a:solidFill>
                          <a:sym typeface="Arial"/>
                        </a:rPr>
                        <a:t>Establishment and Transfer of Command</a:t>
                      </a:r>
                    </a:p>
                    <a:p>
                      <a:pPr marL="457200" lvl="1" indent="-342900">
                        <a:spcBef>
                          <a:spcPct val="50000"/>
                        </a:spcBef>
                        <a:buClr>
                          <a:srgbClr val="000066"/>
                        </a:buClr>
                        <a:buSzPct val="100000"/>
                        <a:buFont typeface="Arial"/>
                        <a:buChar char="•"/>
                      </a:pPr>
                      <a:r>
                        <a:rPr lang="en-US" sz="1600" dirty="0">
                          <a:solidFill>
                            <a:srgbClr val="000066"/>
                          </a:solidFill>
                          <a:sym typeface="Arial"/>
                        </a:rPr>
                        <a:t>Unified Command</a:t>
                      </a:r>
                    </a:p>
                    <a:p>
                      <a:pPr marL="457200" lvl="1" indent="-342900">
                        <a:spcBef>
                          <a:spcPct val="50000"/>
                        </a:spcBef>
                        <a:buClr>
                          <a:srgbClr val="000066"/>
                        </a:buClr>
                        <a:buSzPct val="100000"/>
                        <a:buFont typeface="Arial"/>
                        <a:buChar char="•"/>
                      </a:pPr>
                      <a:r>
                        <a:rPr lang="en-US" sz="1600" dirty="0">
                          <a:solidFill>
                            <a:srgbClr val="000066"/>
                          </a:solidFill>
                          <a:sym typeface="Arial"/>
                        </a:rPr>
                        <a:t>Chain of Command and Unity of Command</a:t>
                      </a:r>
                    </a:p>
                    <a:p>
                      <a:pPr marL="457200" lvl="1" indent="-342900">
                        <a:spcBef>
                          <a:spcPct val="50000"/>
                        </a:spcBef>
                        <a:buClr>
                          <a:srgbClr val="000066"/>
                        </a:buClr>
                        <a:buSzPct val="100000"/>
                        <a:buFont typeface="Arial"/>
                        <a:buChar char="•"/>
                      </a:pPr>
                      <a:r>
                        <a:rPr lang="en-US" sz="1600" dirty="0">
                          <a:solidFill>
                            <a:srgbClr val="000066"/>
                          </a:solidFill>
                          <a:sym typeface="Arial"/>
                        </a:rPr>
                        <a:t>Accountability</a:t>
                      </a:r>
                    </a:p>
                    <a:p>
                      <a:pPr marL="457200" lvl="1" indent="-342900">
                        <a:spcBef>
                          <a:spcPct val="50000"/>
                        </a:spcBef>
                        <a:buClr>
                          <a:srgbClr val="000066"/>
                        </a:buClr>
                        <a:buSzPct val="100000"/>
                        <a:buFont typeface="Arial"/>
                        <a:buChar char="•"/>
                      </a:pPr>
                      <a:r>
                        <a:rPr lang="en-US" sz="1600" dirty="0">
                          <a:solidFill>
                            <a:srgbClr val="000066"/>
                          </a:solidFill>
                          <a:sym typeface="Arial"/>
                        </a:rPr>
                        <a:t>Dispatch/Deployment</a:t>
                      </a:r>
                    </a:p>
                    <a:p>
                      <a:pPr marL="457200" lvl="1" indent="-342900">
                        <a:spcBef>
                          <a:spcPct val="50000"/>
                        </a:spcBef>
                        <a:buClr>
                          <a:srgbClr val="000066"/>
                        </a:buClr>
                        <a:buSzPct val="100000"/>
                        <a:buFont typeface="Arial"/>
                        <a:buChar char="•"/>
                      </a:pPr>
                      <a:r>
                        <a:rPr lang="en-US" sz="1600" dirty="0">
                          <a:solidFill>
                            <a:srgbClr val="000066"/>
                          </a:solidFill>
                          <a:sym typeface="Arial"/>
                        </a:rPr>
                        <a:t>Information and Intelligence Management  </a:t>
                      </a:r>
                      <a:endParaRPr lang="en-US" sz="1600" dirty="0">
                        <a:solidFill>
                          <a:srgbClr val="000066"/>
                        </a:solidFill>
                      </a:endParaRPr>
                    </a:p>
                  </a:txBody>
                  <a:tcPr marT="45719" marB="45719"/>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1"/>
          </p:nvPr>
        </p:nvSpPr>
        <p:spPr/>
        <p:txBody>
          <a:bodyPr/>
          <a:lstStyle/>
          <a:p>
            <a:pPr>
              <a:spcBef>
                <a:spcPct val="100000"/>
              </a:spcBef>
              <a:buSzPct val="99000"/>
            </a:pPr>
            <a:fld id="{9684E20A-F5C8-4B07-8C70-7AFD7152D99D}" type="slidenum">
              <a:rPr lang="en-US" altLang="en-US" smtClean="0"/>
              <a:pPr>
                <a:spcBef>
                  <a:spcPct val="100000"/>
                </a:spcBef>
                <a:buSzPct val="99000"/>
              </a:pPr>
              <a:t>29</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spcBef>
                <a:spcPct val="100000"/>
              </a:spcBef>
              <a:buSzPct val="99000"/>
            </a:pPr>
            <a:r>
              <a:rPr lang="en-US" altLang="en-US"/>
              <a:t>NIMS Management Characteristics: Overview</a:t>
            </a:r>
          </a:p>
        </p:txBody>
      </p:sp>
      <p:pic>
        <p:nvPicPr>
          <p:cNvPr id="5" name="8CBB205241532414FD8B1308002AE565.mp4" descr="NIMS Management Characteristics: Overview">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896894" y="1151647"/>
            <a:ext cx="5298332" cy="397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spcBef>
                <a:spcPct val="100000"/>
              </a:spcBef>
              <a:buSzPct val="99000"/>
            </a:pPr>
            <a:fld id="{9684E20A-F5C8-4B07-8C70-7AFD7152D99D}" type="slidenum">
              <a:rPr lang="en-US" altLang="en-US" smtClean="0"/>
              <a:pPr>
                <a:spcBef>
                  <a:spcPct val="100000"/>
                </a:spcBef>
                <a:buSzPct val="99000"/>
              </a:pPr>
              <a:t>3</a:t>
            </a:fld>
            <a:endParaRPr lang="en-US"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93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spcBef>
                <a:spcPct val="100000"/>
              </a:spcBef>
              <a:buSzPct val="99000"/>
            </a:pPr>
            <a:r>
              <a:rPr lang="en-US" altLang="en-US" dirty="0"/>
              <a:t>Unit 2 Summary (Continued)</a:t>
            </a:r>
          </a:p>
        </p:txBody>
      </p:sp>
      <p:sp>
        <p:nvSpPr>
          <p:cNvPr id="2" name="Content Placeholder 1"/>
          <p:cNvSpPr>
            <a:spLocks noGrp="1"/>
          </p:cNvSpPr>
          <p:nvPr>
            <p:ph idx="1"/>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The next unit will provide an overview of the ICS Functional Areas and introduce the roles of the Incident Commander and Command Staff. </a:t>
            </a:r>
            <a:endParaRPr lang="en-US"/>
          </a:p>
        </p:txBody>
      </p:sp>
      <p:sp>
        <p:nvSpPr>
          <p:cNvPr id="3" name="Slide Number Placeholder 2"/>
          <p:cNvSpPr>
            <a:spLocks noGrp="1"/>
          </p:cNvSpPr>
          <p:nvPr>
            <p:ph type="sldNum" sz="quarter" idx="11"/>
          </p:nvPr>
        </p:nvSpPr>
        <p:spPr/>
        <p:txBody>
          <a:bodyPr/>
          <a:lstStyle/>
          <a:p>
            <a:pPr>
              <a:spcBef>
                <a:spcPct val="100000"/>
              </a:spcBef>
              <a:buSzPct val="99000"/>
            </a:pPr>
            <a:fld id="{9684E20A-F5C8-4B07-8C70-7AFD7152D99D}" type="slidenum">
              <a:rPr lang="en-US" altLang="en-US" smtClean="0"/>
              <a:pPr>
                <a:spcBef>
                  <a:spcPct val="100000"/>
                </a:spcBef>
                <a:buSzPct val="99000"/>
              </a:pPr>
              <a:t>30</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spcBef>
                <a:spcPct val="100000"/>
              </a:spcBef>
              <a:buSzPct val="99000"/>
            </a:pPr>
            <a:r>
              <a:rPr lang="en-US" altLang="en-US" dirty="0"/>
              <a:t>NIMS Management Characteristics: Overview - </a:t>
            </a:r>
            <a:r>
              <a:rPr lang="en-US" altLang="en-US"/>
              <a:t>cont</a:t>
            </a:r>
          </a:p>
        </p:txBody>
      </p:sp>
      <p:graphicFrame>
        <p:nvGraphicFramePr>
          <p:cNvPr id="5" name="Table 4"/>
          <p:cNvGraphicFramePr>
            <a:graphicFrameLocks noGrp="1"/>
          </p:cNvGraphicFramePr>
          <p:nvPr>
            <p:extLst>
              <p:ext uri="{D42A27DB-BD31-4B8C-83A1-F6EECF244321}">
                <p14:modId xmlns:p14="http://schemas.microsoft.com/office/powerpoint/2010/main" val="3332504380"/>
              </p:ext>
            </p:extLst>
          </p:nvPr>
        </p:nvGraphicFramePr>
        <p:xfrm>
          <a:off x="457200" y="1120236"/>
          <a:ext cx="7620000" cy="4419594"/>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703599">
                <a:tc gridSpan="3">
                  <a:txBody>
                    <a:bodyPr/>
                    <a:lstStyle/>
                    <a:p>
                      <a:pPr lvl="0">
                        <a:spcBef>
                          <a:spcPct val="100000"/>
                        </a:spcBef>
                      </a:pPr>
                      <a:r>
                        <a:rPr lang="en-US" sz="1600" dirty="0">
                          <a:solidFill>
                            <a:srgbClr val="000066"/>
                          </a:solidFill>
                          <a:sym typeface="Arial"/>
                        </a:rPr>
                        <a:t>The Incident Command System (ICS) is based on the following 14 proven NIMS management characteristics, each of which contributes to the strength and efficiency of the overall system: </a:t>
                      </a:r>
                      <a:endParaRPr lang="en-US" sz="1600" dirty="0">
                        <a:solidFill>
                          <a:srgbClr val="000066"/>
                        </a:solidFill>
                      </a:endParaRPr>
                    </a:p>
                  </a:txBody>
                  <a:tcPr marT="45719" marB="45719"/>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2767">
                <a:tc>
                  <a:txBody>
                    <a:bodyPr/>
                    <a:lstStyle/>
                    <a:p>
                      <a:endParaRPr lang="en-US" sz="1600"/>
                    </a:p>
                  </a:txBody>
                  <a:tcPr marT="45719" marB="45719"/>
                </a:tc>
                <a:tc>
                  <a:txBody>
                    <a:bodyPr/>
                    <a:lstStyle/>
                    <a:p>
                      <a:endParaRPr lang="en-US" sz="1600"/>
                    </a:p>
                  </a:txBody>
                  <a:tcPr marT="45719" marB="45719"/>
                </a:tc>
                <a:tc>
                  <a:txBody>
                    <a:bodyPr/>
                    <a:lstStyle/>
                    <a:p>
                      <a:endParaRPr lang="en-US" sz="1600"/>
                    </a:p>
                  </a:txBody>
                  <a:tcPr marT="45719" marB="45719"/>
                </a:tc>
                <a:extLst>
                  <a:ext uri="{0D108BD9-81ED-4DB2-BD59-A6C34878D82A}">
                    <a16:rowId xmlns:a16="http://schemas.microsoft.com/office/drawing/2014/main" val="10001"/>
                  </a:ext>
                </a:extLst>
              </a:tr>
              <a:tr h="2727651">
                <a:tc>
                  <a:txBody>
                    <a:bodyPr/>
                    <a:lstStyle/>
                    <a:p>
                      <a:endParaRPr lang="en-US" sz="1600"/>
                    </a:p>
                  </a:txBody>
                  <a:tcPr marT="45719" marB="45719"/>
                </a:tc>
                <a:tc>
                  <a:txBody>
                    <a:bodyPr/>
                    <a:lstStyle/>
                    <a:p>
                      <a:pPr marL="457200" lvl="1" indent="-342900">
                        <a:spcBef>
                          <a:spcPct val="50000"/>
                        </a:spcBef>
                        <a:buClr>
                          <a:srgbClr val="000066"/>
                        </a:buClr>
                        <a:buSzPct val="100000"/>
                        <a:buFont typeface="Arial"/>
                        <a:buChar char="•"/>
                      </a:pPr>
                      <a:r>
                        <a:rPr lang="en-US" sz="1600">
                          <a:solidFill>
                            <a:srgbClr val="000066"/>
                          </a:solidFill>
                          <a:sym typeface="Arial"/>
                        </a:rPr>
                        <a:t>Common Terminology</a:t>
                      </a:r>
                    </a:p>
                    <a:p>
                      <a:pPr marL="457200" lvl="1" indent="-342900">
                        <a:spcBef>
                          <a:spcPct val="50000"/>
                        </a:spcBef>
                        <a:buClr>
                          <a:srgbClr val="000066"/>
                        </a:buClr>
                        <a:buSzPct val="100000"/>
                        <a:buFont typeface="Arial"/>
                        <a:buChar char="•"/>
                      </a:pPr>
                      <a:r>
                        <a:rPr lang="en-US" sz="1600">
                          <a:solidFill>
                            <a:srgbClr val="000066"/>
                          </a:solidFill>
                          <a:sym typeface="Arial"/>
                        </a:rPr>
                        <a:t>Modular Organization</a:t>
                      </a:r>
                    </a:p>
                    <a:p>
                      <a:pPr marL="457200" lvl="1" indent="-342900">
                        <a:spcBef>
                          <a:spcPct val="50000"/>
                        </a:spcBef>
                        <a:buClr>
                          <a:srgbClr val="000066"/>
                        </a:buClr>
                        <a:buSzPct val="100000"/>
                        <a:buFont typeface="Arial"/>
                        <a:buChar char="•"/>
                      </a:pPr>
                      <a:r>
                        <a:rPr lang="en-US" sz="1600">
                          <a:solidFill>
                            <a:srgbClr val="000066"/>
                          </a:solidFill>
                          <a:sym typeface="Arial"/>
                        </a:rPr>
                        <a:t>Management by Objectives</a:t>
                      </a:r>
                    </a:p>
                    <a:p>
                      <a:pPr marL="457200" lvl="1" indent="-342900">
                        <a:spcBef>
                          <a:spcPct val="50000"/>
                        </a:spcBef>
                        <a:buClr>
                          <a:srgbClr val="000066"/>
                        </a:buClr>
                        <a:buSzPct val="100000"/>
                        <a:buFont typeface="Arial"/>
                        <a:buChar char="•"/>
                      </a:pPr>
                      <a:r>
                        <a:rPr lang="en-US" sz="1600">
                          <a:solidFill>
                            <a:srgbClr val="000066"/>
                          </a:solidFill>
                          <a:sym typeface="Arial"/>
                        </a:rPr>
                        <a:t>Incident Action Planning</a:t>
                      </a:r>
                    </a:p>
                    <a:p>
                      <a:pPr marL="457200" lvl="1" indent="-342900">
                        <a:spcBef>
                          <a:spcPct val="50000"/>
                        </a:spcBef>
                        <a:buClr>
                          <a:srgbClr val="000066"/>
                        </a:buClr>
                        <a:buSzPct val="100000"/>
                        <a:buFont typeface="Arial"/>
                        <a:buChar char="•"/>
                      </a:pPr>
                      <a:r>
                        <a:rPr lang="en-US" sz="1600">
                          <a:solidFill>
                            <a:srgbClr val="000066"/>
                          </a:solidFill>
                          <a:sym typeface="Arial"/>
                        </a:rPr>
                        <a:t>Manageable Span of Control</a:t>
                      </a:r>
                    </a:p>
                    <a:p>
                      <a:pPr marL="457200" lvl="1" indent="-342900">
                        <a:spcBef>
                          <a:spcPct val="50000"/>
                        </a:spcBef>
                        <a:buClr>
                          <a:srgbClr val="000066"/>
                        </a:buClr>
                        <a:buSzPct val="100000"/>
                        <a:buFont typeface="Arial"/>
                        <a:buChar char="•"/>
                      </a:pPr>
                      <a:r>
                        <a:rPr lang="en-US" sz="1600">
                          <a:solidFill>
                            <a:srgbClr val="000066"/>
                          </a:solidFill>
                          <a:sym typeface="Arial"/>
                        </a:rPr>
                        <a:t>Incident Facilities and Locations</a:t>
                      </a:r>
                    </a:p>
                    <a:p>
                      <a:pPr marL="457200" lvl="1" indent="-342900">
                        <a:spcBef>
                          <a:spcPct val="50000"/>
                        </a:spcBef>
                        <a:buClr>
                          <a:srgbClr val="000066"/>
                        </a:buClr>
                        <a:buSzPct val="100000"/>
                        <a:buFont typeface="Arial"/>
                        <a:buChar char="•"/>
                      </a:pPr>
                      <a:r>
                        <a:rPr lang="en-US" sz="1600">
                          <a:solidFill>
                            <a:srgbClr val="000066"/>
                          </a:solidFill>
                          <a:sym typeface="Arial"/>
                        </a:rPr>
                        <a:t>Comprehensive Resource Management</a:t>
                      </a:r>
                      <a:endParaRPr lang="en-US" sz="1600">
                        <a:solidFill>
                          <a:srgbClr val="000066"/>
                        </a:solidFill>
                      </a:endParaRPr>
                    </a:p>
                  </a:txBody>
                  <a:tcPr marT="45719" marB="45719"/>
                </a:tc>
                <a:tc>
                  <a:txBody>
                    <a:bodyPr/>
                    <a:lstStyle/>
                    <a:p>
                      <a:pPr marL="457200" lvl="1" indent="-342900">
                        <a:spcBef>
                          <a:spcPct val="50000"/>
                        </a:spcBef>
                        <a:buClr>
                          <a:srgbClr val="000066"/>
                        </a:buClr>
                        <a:buSzPct val="100000"/>
                        <a:buFont typeface="Arial"/>
                        <a:buChar char="•"/>
                      </a:pPr>
                      <a:r>
                        <a:rPr lang="en-US" sz="1600" dirty="0">
                          <a:solidFill>
                            <a:srgbClr val="000066"/>
                          </a:solidFill>
                          <a:sym typeface="Arial"/>
                        </a:rPr>
                        <a:t>Integrated Communications </a:t>
                      </a:r>
                    </a:p>
                    <a:p>
                      <a:pPr marL="457200" lvl="1" indent="-342900">
                        <a:spcBef>
                          <a:spcPct val="50000"/>
                        </a:spcBef>
                        <a:buClr>
                          <a:srgbClr val="000066"/>
                        </a:buClr>
                        <a:buSzPct val="100000"/>
                        <a:buFont typeface="Arial"/>
                        <a:buChar char="•"/>
                      </a:pPr>
                      <a:r>
                        <a:rPr lang="en-US" sz="1600" dirty="0">
                          <a:solidFill>
                            <a:srgbClr val="000066"/>
                          </a:solidFill>
                          <a:sym typeface="Arial"/>
                        </a:rPr>
                        <a:t>Establishment and Transfer of Command</a:t>
                      </a:r>
                    </a:p>
                    <a:p>
                      <a:pPr marL="457200" lvl="1" indent="-342900">
                        <a:spcBef>
                          <a:spcPct val="50000"/>
                        </a:spcBef>
                        <a:buClr>
                          <a:srgbClr val="000066"/>
                        </a:buClr>
                        <a:buSzPct val="100000"/>
                        <a:buFont typeface="Arial"/>
                        <a:buChar char="•"/>
                      </a:pPr>
                      <a:r>
                        <a:rPr lang="en-US" sz="1600" dirty="0">
                          <a:solidFill>
                            <a:srgbClr val="000066"/>
                          </a:solidFill>
                          <a:sym typeface="Arial"/>
                        </a:rPr>
                        <a:t>Unified Command</a:t>
                      </a:r>
                    </a:p>
                    <a:p>
                      <a:pPr marL="457200" lvl="1" indent="-342900">
                        <a:spcBef>
                          <a:spcPct val="50000"/>
                        </a:spcBef>
                        <a:buClr>
                          <a:srgbClr val="000066"/>
                        </a:buClr>
                        <a:buSzPct val="100000"/>
                        <a:buFont typeface="Arial"/>
                        <a:buChar char="•"/>
                      </a:pPr>
                      <a:r>
                        <a:rPr lang="en-US" sz="1600" dirty="0">
                          <a:solidFill>
                            <a:srgbClr val="000066"/>
                          </a:solidFill>
                          <a:sym typeface="Arial"/>
                        </a:rPr>
                        <a:t>Chain of Command and Unity of Command</a:t>
                      </a:r>
                    </a:p>
                    <a:p>
                      <a:pPr marL="457200" lvl="1" indent="-342900">
                        <a:spcBef>
                          <a:spcPct val="50000"/>
                        </a:spcBef>
                        <a:buClr>
                          <a:srgbClr val="000066"/>
                        </a:buClr>
                        <a:buSzPct val="100000"/>
                        <a:buFont typeface="Arial"/>
                        <a:buChar char="•"/>
                      </a:pPr>
                      <a:r>
                        <a:rPr lang="en-US" sz="1600" dirty="0">
                          <a:solidFill>
                            <a:srgbClr val="000066"/>
                          </a:solidFill>
                          <a:sym typeface="Arial"/>
                        </a:rPr>
                        <a:t>Accountability</a:t>
                      </a:r>
                    </a:p>
                    <a:p>
                      <a:pPr marL="457200" lvl="1" indent="-342900">
                        <a:spcBef>
                          <a:spcPct val="50000"/>
                        </a:spcBef>
                        <a:buClr>
                          <a:srgbClr val="000066"/>
                        </a:buClr>
                        <a:buSzPct val="100000"/>
                        <a:buFont typeface="Arial"/>
                        <a:buChar char="•"/>
                      </a:pPr>
                      <a:r>
                        <a:rPr lang="en-US" sz="1600" dirty="0">
                          <a:solidFill>
                            <a:srgbClr val="000066"/>
                          </a:solidFill>
                          <a:sym typeface="Arial"/>
                        </a:rPr>
                        <a:t>Dispatch/Deployment</a:t>
                      </a:r>
                    </a:p>
                    <a:p>
                      <a:pPr marL="457200" lvl="1" indent="-342900">
                        <a:spcBef>
                          <a:spcPct val="50000"/>
                        </a:spcBef>
                        <a:buClr>
                          <a:srgbClr val="000066"/>
                        </a:buClr>
                        <a:buSzPct val="100000"/>
                        <a:buFont typeface="Arial"/>
                        <a:buChar char="•"/>
                      </a:pPr>
                      <a:r>
                        <a:rPr lang="en-US" sz="1600" dirty="0">
                          <a:solidFill>
                            <a:srgbClr val="000066"/>
                          </a:solidFill>
                          <a:sym typeface="Arial"/>
                        </a:rPr>
                        <a:t>Information and Intelligence Management  </a:t>
                      </a:r>
                      <a:endParaRPr lang="en-US" sz="1600" dirty="0">
                        <a:solidFill>
                          <a:srgbClr val="000066"/>
                        </a:solidFill>
                      </a:endParaRPr>
                    </a:p>
                  </a:txBody>
                  <a:tcPr marT="45719" marB="45719"/>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1"/>
          </p:nvPr>
        </p:nvSpPr>
        <p:spPr/>
        <p:txBody>
          <a:bodyPr/>
          <a:lstStyle/>
          <a:p>
            <a:pPr>
              <a:spcBef>
                <a:spcPct val="100000"/>
              </a:spcBef>
              <a:buSzPct val="99000"/>
            </a:pPr>
            <a:fld id="{9684E20A-F5C8-4B07-8C70-7AFD7152D99D}"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spcBef>
                <a:spcPct val="100000"/>
              </a:spcBef>
              <a:buSzPct val="99000"/>
            </a:pPr>
            <a:r>
              <a:rPr lang="en-US" altLang="en-US"/>
              <a:t>Common Terminology</a:t>
            </a:r>
          </a:p>
        </p:txBody>
      </p:sp>
      <p:sp>
        <p:nvSpPr>
          <p:cNvPr id="2" name="Content Placeholder 1"/>
          <p:cNvSpPr>
            <a:spLocks noGrp="1"/>
          </p:cNvSpPr>
          <p:nvPr>
            <p:ph sz="quarter" idx="13"/>
          </p:nvPr>
        </p:nvSpPr>
        <p:spPr>
          <a:xfrm>
            <a:off x="457200" y="1153077"/>
            <a:ext cx="5153025" cy="4492625"/>
          </a:xfrm>
        </p:spPr>
        <p:txBody>
          <a:bodyPr>
            <a:noAutofit/>
          </a:bodyPr>
          <a:lstStyle/>
          <a:p>
            <a:pPr>
              <a:lnSpc>
                <a:spcPct val="120000"/>
              </a:lnSpc>
              <a:spcBef>
                <a:spcPts val="600"/>
              </a:spcBef>
              <a:buSzPct val="99000"/>
            </a:pPr>
            <a:r>
              <a:rPr lang="en-US" sz="1100" kern="1200" dirty="0">
                <a:latin typeface="Arial" panose="020B0604020202020204" pitchFamily="34" charset="0"/>
                <a:cs typeface="Arial" panose="020B0604020202020204" pitchFamily="34" charset="0"/>
              </a:rPr>
              <a:t>The Incident Command System (ICS) establishes Common Terminology that allows diverse incident management and support organizations to work together across a wide variety of emergency functions and hazard scenarios. This common terminology covers the following: </a:t>
            </a:r>
            <a:endParaRPr lang="en-US" sz="1100" dirty="0">
              <a:effectLst/>
            </a:endParaRPr>
          </a:p>
          <a:p>
            <a:pPr marL="254000" lvl="1" indent="-254000">
              <a:lnSpc>
                <a:spcPct val="120000"/>
              </a:lnSpc>
              <a:spcBef>
                <a:spcPts val="600"/>
              </a:spcBef>
              <a:buSzPct val="99000"/>
            </a:pPr>
            <a:r>
              <a:rPr lang="en-US" sz="1100" b="1" kern="1200" dirty="0">
                <a:latin typeface="Arial" panose="020B0604020202020204" pitchFamily="34" charset="0"/>
                <a:ea typeface="+mn-ea"/>
                <a:cs typeface="Arial" panose="020B0604020202020204" pitchFamily="34" charset="0"/>
              </a:rPr>
              <a:t>Organizational Functions: </a:t>
            </a:r>
            <a:r>
              <a:rPr lang="en-US" sz="1100" kern="1200" dirty="0">
                <a:latin typeface="Arial" panose="020B0604020202020204" pitchFamily="34" charset="0"/>
                <a:cs typeface="Arial" panose="020B0604020202020204" pitchFamily="34" charset="0"/>
              </a:rPr>
              <a:t>Major functions and functional units with incident management responsibilities are named and defined. They remain standard and consistent.</a:t>
            </a:r>
            <a:endParaRPr lang="en-US" sz="1100" dirty="0"/>
          </a:p>
          <a:p>
            <a:pPr marL="254000" lvl="1" indent="-254000">
              <a:lnSpc>
                <a:spcPct val="120000"/>
              </a:lnSpc>
              <a:spcBef>
                <a:spcPts val="600"/>
              </a:spcBef>
              <a:buSzPct val="99000"/>
            </a:pPr>
            <a:r>
              <a:rPr lang="en-US" sz="1100" b="1" kern="1200" dirty="0">
                <a:latin typeface="Arial" panose="020B0604020202020204" pitchFamily="34" charset="0"/>
                <a:ea typeface="+mn-ea"/>
                <a:cs typeface="Arial" panose="020B0604020202020204" pitchFamily="34" charset="0"/>
              </a:rPr>
              <a:t>Resource Descriptions: </a:t>
            </a:r>
            <a:r>
              <a:rPr lang="en-US" sz="1100" kern="1200" dirty="0">
                <a:latin typeface="Arial" panose="020B0604020202020204" pitchFamily="34" charset="0"/>
                <a:cs typeface="Arial" panose="020B0604020202020204" pitchFamily="34" charset="0"/>
              </a:rPr>
              <a:t>Major resources including personnel, equipment, teams, and facilities are given common names and are typed with respect to their capabilities.</a:t>
            </a:r>
            <a:endParaRPr lang="en-US" sz="1100" dirty="0"/>
          </a:p>
          <a:p>
            <a:pPr marL="254000" lvl="1" indent="-254000">
              <a:lnSpc>
                <a:spcPct val="120000"/>
              </a:lnSpc>
              <a:spcBef>
                <a:spcPts val="600"/>
              </a:spcBef>
              <a:buSzPct val="99000"/>
            </a:pPr>
            <a:r>
              <a:rPr lang="en-US" sz="1100" b="1" kern="1200" dirty="0">
                <a:latin typeface="Arial" panose="020B0604020202020204" pitchFamily="34" charset="0"/>
                <a:ea typeface="+mn-ea"/>
                <a:cs typeface="Arial" panose="020B0604020202020204" pitchFamily="34" charset="0"/>
              </a:rPr>
              <a:t>Incident Facilities: </a:t>
            </a:r>
            <a:r>
              <a:rPr lang="en-US" sz="1100" kern="1200" dirty="0">
                <a:latin typeface="Arial" panose="020B0604020202020204" pitchFamily="34" charset="0"/>
                <a:cs typeface="Arial" panose="020B0604020202020204" pitchFamily="34" charset="0"/>
              </a:rPr>
              <a:t>Common terminology is used to designate the facilities in the vicinity of the incident area.</a:t>
            </a:r>
            <a:endParaRPr lang="en-US" sz="1100" dirty="0"/>
          </a:p>
          <a:p>
            <a:pPr>
              <a:lnSpc>
                <a:spcPct val="120000"/>
              </a:lnSpc>
              <a:spcBef>
                <a:spcPts val="600"/>
              </a:spcBef>
              <a:buSzPct val="99000"/>
            </a:pPr>
            <a:r>
              <a:rPr lang="en-US" sz="1100" kern="1200" dirty="0">
                <a:latin typeface="Arial" panose="020B0604020202020204" pitchFamily="34" charset="0"/>
                <a:cs typeface="Arial" panose="020B0604020202020204" pitchFamily="34" charset="0"/>
              </a:rPr>
              <a:t>During an incident:</a:t>
            </a:r>
            <a:endParaRPr lang="en-US" sz="1100" dirty="0">
              <a:effectLst/>
            </a:endParaRPr>
          </a:p>
          <a:p>
            <a:pPr marL="254000" lvl="1" indent="-254000">
              <a:lnSpc>
                <a:spcPct val="120000"/>
              </a:lnSpc>
              <a:spcBef>
                <a:spcPts val="600"/>
              </a:spcBef>
              <a:buSzPct val="99000"/>
            </a:pPr>
            <a:r>
              <a:rPr lang="en-US" sz="1100" kern="1200" dirty="0">
                <a:latin typeface="Arial" panose="020B0604020202020204" pitchFamily="34" charset="0"/>
                <a:cs typeface="Arial" panose="020B0604020202020204" pitchFamily="34" charset="0"/>
              </a:rPr>
              <a:t>Communications should use common terms.</a:t>
            </a:r>
            <a:endParaRPr lang="en-US" sz="1100" dirty="0"/>
          </a:p>
          <a:p>
            <a:pPr marL="254000" lvl="1" indent="-254000">
              <a:lnSpc>
                <a:spcPct val="120000"/>
              </a:lnSpc>
              <a:spcBef>
                <a:spcPts val="600"/>
              </a:spcBef>
              <a:buSzPct val="99000"/>
            </a:pPr>
            <a:r>
              <a:rPr lang="en-US" sz="1100" kern="1200" dirty="0">
                <a:latin typeface="Arial" panose="020B0604020202020204" pitchFamily="34" charset="0"/>
                <a:cs typeface="Arial" panose="020B0604020202020204" pitchFamily="34" charset="0"/>
              </a:rPr>
              <a:t>Organizations should avoid radio codes, agency-specific codes, acronyms, or jargon. Usage of these types of codes may cause confusion or possibly compromise life safety due to a misunderstanding or misinterpretation.</a:t>
            </a:r>
            <a:endParaRPr lang="en-US" sz="1100" dirty="0">
              <a:effectLst/>
            </a:endParaRPr>
          </a:p>
          <a:p>
            <a:pPr>
              <a:lnSpc>
                <a:spcPct val="120000"/>
              </a:lnSpc>
              <a:spcBef>
                <a:spcPts val="600"/>
              </a:spcBef>
              <a:buSzPct val="99000"/>
            </a:pPr>
            <a:r>
              <a:rPr lang="en-US" sz="1100" kern="1200" dirty="0">
                <a:latin typeface="Arial" panose="020B0604020202020204" pitchFamily="34" charset="0"/>
                <a:cs typeface="Arial" panose="020B0604020202020204" pitchFamily="34" charset="0"/>
              </a:rPr>
              <a:t>The goal is to promote understanding among all parties involved in managing an incident. </a:t>
            </a:r>
            <a:endParaRPr lang="en-US" sz="1100" dirty="0"/>
          </a:p>
        </p:txBody>
      </p:sp>
      <p:pic>
        <p:nvPicPr>
          <p:cNvPr id="4" name="Content Placeholder 3" descr="The phrase “10-Code” in a red circle with a line through it."/>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016534" y="2741521"/>
            <a:ext cx="1305107" cy="1314633"/>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spcBef>
                <a:spcPct val="100000"/>
              </a:spcBef>
              <a:buSzPct val="99000"/>
            </a:pPr>
            <a:r>
              <a:rPr lang="en-US" altLang="en-US"/>
              <a:t>Common Terminology Discussion</a:t>
            </a:r>
          </a:p>
        </p:txBody>
      </p:sp>
      <p:pic>
        <p:nvPicPr>
          <p:cNvPr id="4" name="Content Placeholder 3"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1952588"/>
            <a:ext cx="314369" cy="533474"/>
          </a:xfrm>
        </p:spPr>
      </p:pic>
      <p:sp>
        <p:nvSpPr>
          <p:cNvPr id="3" name="Content Placeholder 2"/>
          <p:cNvSpPr>
            <a:spLocks noGrp="1"/>
          </p:cNvSpPr>
          <p:nvPr>
            <p:ph sz="quarter" idx="14"/>
          </p:nvPr>
        </p:nvSpPr>
        <p:spPr/>
        <p:txBody>
          <a:bodyPr>
            <a:normAutofit/>
          </a:bodyPr>
          <a:lstStyle/>
          <a:p>
            <a:pPr>
              <a:spcBef>
                <a:spcPct val="100000"/>
              </a:spcBef>
              <a:buSzPct val="99000"/>
            </a:pPr>
            <a:r>
              <a:rPr lang="en-US" kern="1200">
                <a:latin typeface="Arial" panose="020B0604020202020204" pitchFamily="34" charset="0"/>
                <a:cs typeface="Arial" panose="020B0604020202020204" pitchFamily="34" charset="0"/>
              </a:rPr>
              <a:t>Even if you use codes on a daily basis, why should you use common terminology during an incident response?</a:t>
            </a:r>
            <a:endParaRPr lang="en-US"/>
          </a:p>
        </p:txBody>
      </p:sp>
      <p:sp>
        <p:nvSpPr>
          <p:cNvPr id="5" name="Slide Number Placeholder 4"/>
          <p:cNvSpPr>
            <a:spLocks noGrp="1"/>
          </p:cNvSpPr>
          <p:nvPr>
            <p:ph type="sldNum" sz="quarter" idx="17"/>
          </p:nvPr>
        </p:nvSpPr>
        <p:spPr/>
        <p:txBody>
          <a:bodyPr/>
          <a:lstStyle/>
          <a:p>
            <a:pPr>
              <a:spcBef>
                <a:spcPct val="100000"/>
              </a:spcBef>
              <a:buSzPct val="99000"/>
            </a:pPr>
            <a:fld id="{9B28F83A-D7F0-4596-88B0-B661B811DB24}"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spcBef>
                <a:spcPct val="100000"/>
              </a:spcBef>
              <a:buSzPct val="99000"/>
            </a:pPr>
            <a:r>
              <a:rPr lang="en-US" altLang="en-US"/>
              <a:t>Modular Organization</a:t>
            </a:r>
          </a:p>
        </p:txBody>
      </p:sp>
      <p:sp>
        <p:nvSpPr>
          <p:cNvPr id="2" name="Content Placeholder 1"/>
          <p:cNvSpPr>
            <a:spLocks noGrp="1"/>
          </p:cNvSpPr>
          <p:nvPr>
            <p:ph sz="quarter" idx="13"/>
          </p:nvPr>
        </p:nvSpPr>
        <p:spPr/>
        <p:txBody>
          <a:bodyPr>
            <a:normAutofit fontScale="62500" lnSpcReduction="20000"/>
          </a:bodyPr>
          <a:lstStyle/>
          <a:p>
            <a:pPr>
              <a:lnSpc>
                <a:spcPct val="120000"/>
              </a:lnSpc>
              <a:spcBef>
                <a:spcPct val="100000"/>
              </a:spcBef>
              <a:buSzPct val="99000"/>
            </a:pPr>
            <a:r>
              <a:rPr lang="en-US" kern="1200">
                <a:latin typeface="Arial" panose="020B0604020202020204" pitchFamily="34" charset="0"/>
                <a:cs typeface="Arial" panose="020B0604020202020204" pitchFamily="34" charset="0"/>
              </a:rPr>
              <a:t>The Incident Command System (ICS) organizational structure develops in a modular fashion based on the incidents size and complexity. </a:t>
            </a:r>
            <a:endParaRPr lang="en-US">
              <a:effectLst/>
            </a:endParaRPr>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The responsibility for the establishment and expansion of the ICS modular organization rests with the Incident Commander.</a:t>
            </a:r>
            <a:endParaRPr lang="en-US"/>
          </a:p>
          <a:p>
            <a:pPr marL="254000" lvl="1" indent="-254000">
              <a:lnSpc>
                <a:spcPct val="120000"/>
              </a:lnSpc>
              <a:spcBef>
                <a:spcPct val="100000"/>
              </a:spcBef>
              <a:buSzPct val="99000"/>
            </a:pPr>
            <a:r>
              <a:rPr lang="en-US" kern="1200">
                <a:latin typeface="Arial" panose="020B0604020202020204" pitchFamily="34" charset="0"/>
                <a:cs typeface="Arial" panose="020B0604020202020204" pitchFamily="34" charset="0"/>
              </a:rPr>
              <a:t>As the incident grows more complex, the ICS organization may expand as functional responsibilities are delegated.</a:t>
            </a:r>
            <a:endParaRPr lang="en-US"/>
          </a:p>
        </p:txBody>
      </p:sp>
      <p:pic>
        <p:nvPicPr>
          <p:cNvPr id="4" name="Content Placeholder 3" descr="2 level blank organization chart with an arrow pointing to same image with a third level"/>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40138" y="2141362"/>
            <a:ext cx="2857899" cy="2514951"/>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spcBef>
                <a:spcPct val="100000"/>
              </a:spcBef>
              <a:buSzPct val="99000"/>
            </a:pPr>
            <a:r>
              <a:rPr lang="en-US" altLang="en-US"/>
              <a:t>Management by Objectives</a:t>
            </a:r>
          </a:p>
        </p:txBody>
      </p:sp>
      <p:sp>
        <p:nvSpPr>
          <p:cNvPr id="2" name="Content Placeholder 1"/>
          <p:cNvSpPr>
            <a:spLocks noGrp="1"/>
          </p:cNvSpPr>
          <p:nvPr>
            <p:ph sz="quarter" idx="13"/>
          </p:nvPr>
        </p:nvSpPr>
        <p:spPr>
          <a:xfrm>
            <a:off x="457200" y="1153077"/>
            <a:ext cx="4194175" cy="4492625"/>
          </a:xfrm>
        </p:spPr>
        <p:txBody>
          <a:bodyPr>
            <a:noAutofit/>
          </a:bodyPr>
          <a:lstStyle/>
          <a:p>
            <a:pPr>
              <a:lnSpc>
                <a:spcPct val="120000"/>
              </a:lnSpc>
              <a:spcBef>
                <a:spcPct val="100000"/>
              </a:spcBef>
              <a:buSzPct val="99000"/>
            </a:pPr>
            <a:r>
              <a:rPr lang="en-US" sz="1400" kern="1200" dirty="0">
                <a:latin typeface="Arial" panose="020B0604020202020204" pitchFamily="34" charset="0"/>
                <a:cs typeface="Arial" panose="020B0604020202020204" pitchFamily="34" charset="0"/>
              </a:rPr>
              <a:t>The Incident Commander or Unified Command (which will be discussed later), establishes incident objectives that drive incident operations. </a:t>
            </a:r>
            <a:endParaRPr lang="en-US" sz="1400" dirty="0">
              <a:effectLst/>
            </a:endParaRPr>
          </a:p>
          <a:p>
            <a:pPr>
              <a:lnSpc>
                <a:spcPct val="120000"/>
              </a:lnSpc>
              <a:spcBef>
                <a:spcPct val="100000"/>
              </a:spcBef>
              <a:buSzPct val="99000"/>
            </a:pPr>
            <a:r>
              <a:rPr lang="en-US" sz="1400" kern="1200" dirty="0">
                <a:latin typeface="Arial" panose="020B0604020202020204" pitchFamily="34" charset="0"/>
                <a:cs typeface="Arial" panose="020B0604020202020204" pitchFamily="34" charset="0"/>
              </a:rPr>
              <a:t>Management by Objectives includes the following: </a:t>
            </a:r>
            <a:endParaRPr lang="en-US" sz="1400" dirty="0">
              <a:effectLst/>
            </a:endParaRPr>
          </a:p>
          <a:p>
            <a:pPr marL="254000" lvl="1" indent="-254000">
              <a:lnSpc>
                <a:spcPct val="120000"/>
              </a:lnSpc>
              <a:spcBef>
                <a:spcPct val="100000"/>
              </a:spcBef>
              <a:buSzPct val="99000"/>
            </a:pPr>
            <a:r>
              <a:rPr lang="en-US" sz="1400" kern="1200" dirty="0">
                <a:latin typeface="Arial" panose="020B0604020202020204" pitchFamily="34" charset="0"/>
                <a:cs typeface="Arial" panose="020B0604020202020204" pitchFamily="34" charset="0"/>
              </a:rPr>
              <a:t>Establishing specific, measurable incident objectives.</a:t>
            </a:r>
            <a:endParaRPr lang="en-US" sz="1400" dirty="0"/>
          </a:p>
          <a:p>
            <a:pPr marL="254000" lvl="1" indent="-254000">
              <a:lnSpc>
                <a:spcPct val="120000"/>
              </a:lnSpc>
              <a:spcBef>
                <a:spcPct val="100000"/>
              </a:spcBef>
              <a:buSzPct val="99000"/>
            </a:pPr>
            <a:r>
              <a:rPr lang="en-US" sz="1400" kern="1200" dirty="0">
                <a:latin typeface="Arial" panose="020B0604020202020204" pitchFamily="34" charset="0"/>
                <a:cs typeface="Arial" panose="020B0604020202020204" pitchFamily="34" charset="0"/>
              </a:rPr>
              <a:t>Identifying strategies, tactics, tasks and activities to achieve the objectives.</a:t>
            </a:r>
            <a:endParaRPr lang="en-US" sz="1400" dirty="0">
              <a:effectLst/>
            </a:endParaRPr>
          </a:p>
          <a:p>
            <a:pPr marL="254000" lvl="1" indent="-254000">
              <a:lnSpc>
                <a:spcPct val="120000"/>
              </a:lnSpc>
              <a:spcBef>
                <a:spcPct val="100000"/>
              </a:spcBef>
              <a:buSzPct val="99000"/>
            </a:pPr>
            <a:r>
              <a:rPr lang="en-US" sz="1400" kern="1200" dirty="0">
                <a:latin typeface="Arial" panose="020B0604020202020204" pitchFamily="34" charset="0"/>
                <a:cs typeface="Arial" panose="020B0604020202020204" pitchFamily="34" charset="0"/>
              </a:rPr>
              <a:t>Developing and issuing assignments, plans, procedures, and protocols to accomplish identified tasks.</a:t>
            </a:r>
            <a:endParaRPr lang="en-US" sz="1400" dirty="0">
              <a:effectLst/>
            </a:endParaRPr>
          </a:p>
          <a:p>
            <a:pPr marL="254000" lvl="1" indent="-254000">
              <a:lnSpc>
                <a:spcPct val="120000"/>
              </a:lnSpc>
              <a:spcBef>
                <a:spcPct val="100000"/>
              </a:spcBef>
              <a:buSzPct val="99000"/>
            </a:pPr>
            <a:r>
              <a:rPr lang="en-US" sz="1400" kern="1200" dirty="0">
                <a:latin typeface="Arial" panose="020B0604020202020204" pitchFamily="34" charset="0"/>
                <a:cs typeface="Arial" panose="020B0604020202020204" pitchFamily="34" charset="0"/>
              </a:rPr>
              <a:t>Documenting results for the incident objectives.</a:t>
            </a:r>
            <a:endParaRPr lang="en-US" sz="1400" dirty="0"/>
          </a:p>
        </p:txBody>
      </p:sp>
      <p:pic>
        <p:nvPicPr>
          <p:cNvPr id="4" name="Content Placeholder 3" descr="Hand holding a pen on pape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51375" y="2013367"/>
            <a:ext cx="4035425" cy="2770940"/>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spcBef>
                <a:spcPct val="100000"/>
              </a:spcBef>
              <a:buSzPct val="99000"/>
            </a:pPr>
            <a:r>
              <a:rPr lang="en-US" altLang="en-US"/>
              <a:t>Incident Action Planning</a:t>
            </a:r>
          </a:p>
        </p:txBody>
      </p:sp>
      <p:sp>
        <p:nvSpPr>
          <p:cNvPr id="2" name="Content Placeholder 1"/>
          <p:cNvSpPr>
            <a:spLocks noGrp="1"/>
          </p:cNvSpPr>
          <p:nvPr>
            <p:ph sz="quarter" idx="13"/>
          </p:nvPr>
        </p:nvSpPr>
        <p:spPr>
          <a:xfrm>
            <a:off x="457200" y="1153077"/>
            <a:ext cx="4905375" cy="4492625"/>
          </a:xfrm>
        </p:spPr>
        <p:txBody>
          <a:bodyPr>
            <a:normAutofit fontScale="25000" lnSpcReduction="20000"/>
          </a:bodyPr>
          <a:lstStyle/>
          <a:p>
            <a:pPr>
              <a:lnSpc>
                <a:spcPct val="120000"/>
              </a:lnSpc>
              <a:spcBef>
                <a:spcPct val="100000"/>
              </a:spcBef>
              <a:buSzPct val="99000"/>
            </a:pPr>
            <a:r>
              <a:rPr lang="en-US" sz="4400" kern="1200" dirty="0">
                <a:latin typeface="Arial" panose="020B0604020202020204" pitchFamily="34" charset="0"/>
                <a:cs typeface="Arial" panose="020B0604020202020204" pitchFamily="34" charset="0"/>
              </a:rPr>
              <a:t>Incident action planning guides effective incident management activities.  An Incident Action Plan (IAP) is a concise, coherent means of capturing and communicating overall incident priorities, objectives, strategies, tactics, and assignments in the context of both operational and support activities. The IAP should focus on addressing the needs of future timeframes (called operational periods). </a:t>
            </a:r>
            <a:endParaRPr lang="en-US" sz="4400" dirty="0">
              <a:effectLst/>
            </a:endParaRPr>
          </a:p>
          <a:p>
            <a:pPr>
              <a:lnSpc>
                <a:spcPct val="120000"/>
              </a:lnSpc>
              <a:spcBef>
                <a:spcPct val="100000"/>
              </a:spcBef>
              <a:buSzPct val="99000"/>
            </a:pPr>
            <a:r>
              <a:rPr lang="en-US" sz="4400" kern="1200" dirty="0">
                <a:latin typeface="Arial" panose="020B0604020202020204" pitchFamily="34" charset="0"/>
                <a:cs typeface="Arial" panose="020B0604020202020204" pitchFamily="34" charset="0"/>
              </a:rPr>
              <a:t>To be effective, an IAP should:</a:t>
            </a:r>
            <a:endParaRPr lang="en-US" sz="4400" dirty="0">
              <a:effectLst/>
            </a:endParaRPr>
          </a:p>
          <a:p>
            <a:pPr marL="254000" lvl="1" indent="-254000">
              <a:lnSpc>
                <a:spcPct val="120000"/>
              </a:lnSpc>
              <a:spcBef>
                <a:spcPct val="100000"/>
              </a:spcBef>
              <a:buSzPct val="99000"/>
            </a:pPr>
            <a:r>
              <a:rPr lang="en-US" sz="4400" kern="1200" dirty="0">
                <a:latin typeface="Arial" panose="020B0604020202020204" pitchFamily="34" charset="0"/>
                <a:cs typeface="Arial" panose="020B0604020202020204" pitchFamily="34" charset="0"/>
              </a:rPr>
              <a:t>Cover a specified timeframe</a:t>
            </a:r>
            <a:endParaRPr lang="en-US" sz="4400" dirty="0"/>
          </a:p>
          <a:p>
            <a:pPr marL="254000" lvl="1" indent="-254000">
              <a:lnSpc>
                <a:spcPct val="120000"/>
              </a:lnSpc>
              <a:spcBef>
                <a:spcPct val="100000"/>
              </a:spcBef>
              <a:buSzPct val="99000"/>
            </a:pPr>
            <a:r>
              <a:rPr lang="en-US" sz="4400" kern="1200" dirty="0">
                <a:latin typeface="Arial" panose="020B0604020202020204" pitchFamily="34" charset="0"/>
                <a:cs typeface="Arial" panose="020B0604020202020204" pitchFamily="34" charset="0"/>
              </a:rPr>
              <a:t>Be proactive</a:t>
            </a:r>
            <a:endParaRPr lang="en-US" sz="4400" dirty="0">
              <a:effectLst/>
            </a:endParaRPr>
          </a:p>
          <a:p>
            <a:pPr marL="254000" lvl="1" indent="-254000">
              <a:lnSpc>
                <a:spcPct val="120000"/>
              </a:lnSpc>
              <a:spcBef>
                <a:spcPct val="100000"/>
              </a:spcBef>
              <a:buSzPct val="99000"/>
            </a:pPr>
            <a:r>
              <a:rPr lang="en-US" sz="4400" kern="1200" dirty="0">
                <a:latin typeface="Arial" panose="020B0604020202020204" pitchFamily="34" charset="0"/>
                <a:cs typeface="Arial" panose="020B0604020202020204" pitchFamily="34" charset="0"/>
              </a:rPr>
              <a:t>Specify the incident objectives</a:t>
            </a:r>
            <a:endParaRPr lang="en-US" sz="4400" dirty="0">
              <a:effectLst/>
            </a:endParaRPr>
          </a:p>
          <a:p>
            <a:pPr marL="254000" lvl="1" indent="-254000">
              <a:lnSpc>
                <a:spcPct val="120000"/>
              </a:lnSpc>
              <a:spcBef>
                <a:spcPct val="100000"/>
              </a:spcBef>
              <a:buSzPct val="99000"/>
            </a:pPr>
            <a:r>
              <a:rPr lang="en-US" sz="4400" kern="1200" dirty="0">
                <a:latin typeface="Arial" panose="020B0604020202020204" pitchFamily="34" charset="0"/>
                <a:cs typeface="Arial" panose="020B0604020202020204" pitchFamily="34" charset="0"/>
              </a:rPr>
              <a:t>State the activities to be completed</a:t>
            </a:r>
            <a:endParaRPr lang="en-US" sz="4400" dirty="0">
              <a:effectLst/>
            </a:endParaRPr>
          </a:p>
          <a:p>
            <a:pPr marL="254000" lvl="1" indent="-254000">
              <a:lnSpc>
                <a:spcPct val="120000"/>
              </a:lnSpc>
              <a:spcBef>
                <a:spcPct val="100000"/>
              </a:spcBef>
              <a:buSzPct val="99000"/>
            </a:pPr>
            <a:r>
              <a:rPr lang="en-US" sz="4400" kern="1200" dirty="0">
                <a:latin typeface="Arial" panose="020B0604020202020204" pitchFamily="34" charset="0"/>
                <a:cs typeface="Arial" panose="020B0604020202020204" pitchFamily="34" charset="0"/>
              </a:rPr>
              <a:t>Assign responsibilities</a:t>
            </a:r>
            <a:endParaRPr lang="en-US" sz="4400" dirty="0">
              <a:effectLst/>
            </a:endParaRPr>
          </a:p>
          <a:p>
            <a:pPr marL="254000" lvl="1" indent="-254000">
              <a:lnSpc>
                <a:spcPct val="120000"/>
              </a:lnSpc>
              <a:spcBef>
                <a:spcPct val="100000"/>
              </a:spcBef>
              <a:buSzPct val="99000"/>
            </a:pPr>
            <a:r>
              <a:rPr lang="en-US" sz="4400" kern="1200" dirty="0">
                <a:latin typeface="Arial" panose="020B0604020202020204" pitchFamily="34" charset="0"/>
                <a:cs typeface="Arial" panose="020B0604020202020204" pitchFamily="34" charset="0"/>
              </a:rPr>
              <a:t>Identify needed resources</a:t>
            </a:r>
            <a:endParaRPr lang="en-US" sz="4400" dirty="0">
              <a:effectLst/>
            </a:endParaRPr>
          </a:p>
          <a:p>
            <a:pPr marL="254000" lvl="1" indent="-254000">
              <a:lnSpc>
                <a:spcPct val="120000"/>
              </a:lnSpc>
              <a:spcBef>
                <a:spcPct val="100000"/>
              </a:spcBef>
              <a:buSzPct val="99000"/>
            </a:pPr>
            <a:r>
              <a:rPr lang="en-US" sz="4400" kern="1200" dirty="0">
                <a:latin typeface="Arial" panose="020B0604020202020204" pitchFamily="34" charset="0"/>
                <a:cs typeface="Arial" panose="020B0604020202020204" pitchFamily="34" charset="0"/>
              </a:rPr>
              <a:t>Specify communication protocols</a:t>
            </a:r>
            <a:endParaRPr lang="en-US" sz="4400" dirty="0">
              <a:effectLst/>
            </a:endParaRPr>
          </a:p>
          <a:p>
            <a:pPr>
              <a:lnSpc>
                <a:spcPct val="120000"/>
              </a:lnSpc>
              <a:spcBef>
                <a:spcPct val="100000"/>
              </a:spcBef>
              <a:buSzPct val="99000"/>
            </a:pPr>
            <a:r>
              <a:rPr lang="en-US" sz="4400" kern="1200" dirty="0">
                <a:latin typeface="Arial" panose="020B0604020202020204" pitchFamily="34" charset="0"/>
                <a:cs typeface="Arial" panose="020B0604020202020204" pitchFamily="34" charset="0"/>
              </a:rPr>
              <a:t>For smaller/less complex incidents, the IAP may be oral or written, except for hazardous materials incidents, which require a written IAP. FEMA has developed a series of ICS Forms for use in developing a written IAP.</a:t>
            </a:r>
            <a:endParaRPr lang="en-US" sz="4400" dirty="0">
              <a:effectLst/>
            </a:endParaRPr>
          </a:p>
          <a:p>
            <a:pPr>
              <a:lnSpc>
                <a:spcPct val="120000"/>
              </a:lnSpc>
              <a:spcBef>
                <a:spcPct val="100000"/>
              </a:spcBef>
              <a:buSzPct val="99000"/>
            </a:pPr>
            <a:r>
              <a:rPr lang="en-US" kern="1200" dirty="0">
                <a:latin typeface="Arial" panose="020B0604020202020204" pitchFamily="34" charset="0"/>
                <a:cs typeface="Arial" panose="020B0604020202020204" pitchFamily="34" charset="0"/>
              </a:rPr>
              <a:t> </a:t>
            </a:r>
            <a:endParaRPr lang="en-US" dirty="0"/>
          </a:p>
        </p:txBody>
      </p:sp>
      <p:pic>
        <p:nvPicPr>
          <p:cNvPr id="4" name="Content Placeholder 3" descr="An Incident Action Plan document with the following text written on it: What do we need to do? Who is responsible for doing it? What resources are needed? How do we communicate?"/>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764086" y="2255678"/>
            <a:ext cx="1810003" cy="2286319"/>
          </a:xfrm>
        </p:spPr>
      </p:pic>
      <p:sp>
        <p:nvSpPr>
          <p:cNvPr id="5" name="Slide Number Placeholder 4"/>
          <p:cNvSpPr>
            <a:spLocks noGrp="1"/>
          </p:cNvSpPr>
          <p:nvPr>
            <p:ph type="sldNum" sz="quarter" idx="17"/>
          </p:nvPr>
        </p:nvSpPr>
        <p:spPr/>
        <p:txBody>
          <a:bodyPr/>
          <a:lstStyle/>
          <a:p>
            <a:pPr>
              <a:spcBef>
                <a:spcPct val="100000"/>
              </a:spcBef>
              <a:buSzPct val="99000"/>
            </a:pPr>
            <a:fld id="{0F6B068A-6A02-453E-BF98-F993E021462D}"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5.potx" id="{84438F43-1892-44BB-9A77-3CF4F8850C6B}" vid="{DBDE0A7C-07FC-4CC4-96A0-78263B5721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68ddf3f-b77f-46a0-9295-2b9495b51427" ContentTypeId="0x0101" PreviousValue="false"/>
</file>

<file path=customXml/itemProps1.xml><?xml version="1.0" encoding="utf-8"?>
<ds:datastoreItem xmlns:ds="http://schemas.openxmlformats.org/officeDocument/2006/customXml" ds:itemID="{F11DD942-A307-4A5E-B347-BCCF4D2ED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A9BA4C-8E24-411F-87DF-7527E0D2228D}">
  <ds:schemaRefs>
    <ds:schemaRef ds:uri="http://schemas.microsoft.com/office/2006/metadata/properties"/>
    <ds:schemaRef ds:uri="http://schemas.microsoft.com/office/infopath/2007/PartnerControls"/>
    <ds:schemaRef ds:uri="cc899b91-0dc8-40bb-9e15-ac49ad5b7986"/>
  </ds:schemaRefs>
</ds:datastoreItem>
</file>

<file path=customXml/itemProps3.xml><?xml version="1.0" encoding="utf-8"?>
<ds:datastoreItem xmlns:ds="http://schemas.openxmlformats.org/officeDocument/2006/customXml" ds:itemID="{D9C483A9-28C8-4AA8-85DD-DFB902751749}">
  <ds:schemaRefs>
    <ds:schemaRef ds:uri="http://schemas.microsoft.com/sharepoint/v3/contenttype/forms"/>
  </ds:schemaRefs>
</ds:datastoreItem>
</file>

<file path=customXml/itemProps4.xml><?xml version="1.0" encoding="utf-8"?>
<ds:datastoreItem xmlns:ds="http://schemas.openxmlformats.org/officeDocument/2006/customXml" ds:itemID="{404463F2-ED42-4E83-B469-92F2F13D31C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EMI_PPT_V5</Template>
  <TotalTime>0</TotalTime>
  <Words>2010</Words>
  <Application>Microsoft Office PowerPoint</Application>
  <PresentationFormat>On-screen Show (4:3)</PresentationFormat>
  <Paragraphs>192</Paragraphs>
  <Slides>30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Times New Roman</vt:lpstr>
      <vt:lpstr>Wingdings</vt:lpstr>
      <vt:lpstr>EMI_PPT</vt:lpstr>
      <vt:lpstr>Unit 2 Overview</vt:lpstr>
      <vt:lpstr>Making ICS Work</vt:lpstr>
      <vt:lpstr>NIMS Management Characteristics: Overview</vt:lpstr>
      <vt:lpstr>NIMS Management Characteristics: Overview - cont</vt:lpstr>
      <vt:lpstr>Common Terminology</vt:lpstr>
      <vt:lpstr>Common Terminology Discussion</vt:lpstr>
      <vt:lpstr>Modular Organization</vt:lpstr>
      <vt:lpstr>Management by Objectives</vt:lpstr>
      <vt:lpstr>Incident Action Planning</vt:lpstr>
      <vt:lpstr>Incident Action Plan - Activity 2.1</vt:lpstr>
      <vt:lpstr>Manageable Span of Control</vt:lpstr>
      <vt:lpstr>Manageable Span of Control Discussion</vt:lpstr>
      <vt:lpstr>Incident Facilities and Locations</vt:lpstr>
      <vt:lpstr>Comprehensive Resource Management</vt:lpstr>
      <vt:lpstr>Comprehensive Resource Management Discussion</vt:lpstr>
      <vt:lpstr>Integrated Communications</vt:lpstr>
      <vt:lpstr>Integrated Communications Discussion</vt:lpstr>
      <vt:lpstr>Establishment and Transfer of Command</vt:lpstr>
      <vt:lpstr>Establishment and Transfer of Command Discussion</vt:lpstr>
      <vt:lpstr>Unified Command</vt:lpstr>
      <vt:lpstr>Chain of Command</vt:lpstr>
      <vt:lpstr>Unity of Command</vt:lpstr>
      <vt:lpstr>Accountability</vt:lpstr>
      <vt:lpstr>Dispatch/Deployment</vt:lpstr>
      <vt:lpstr>Dispatch/Deployment - Activity 2.2</vt:lpstr>
      <vt:lpstr>Dispatch/Deployment Discussion</vt:lpstr>
      <vt:lpstr>Information and Intelligence Management</vt:lpstr>
      <vt:lpstr>Information and Intelligence Management Discussion</vt:lpstr>
      <vt:lpstr>Unit 2 Summary </vt:lpstr>
      <vt:lpstr>Unit 2 Summary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2018-11-28T15:14:56Z</dcterms:created>
  <dcterms:modified xsi:type="dcterms:W3CDTF">2022-02-24T17:21:26Z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ies>
</file>