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5AF9A6C-4597-4628-A5E4-DB8ABDEC1CD6}"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9E50D123-0F0D-4A23-AF1B-26BEB6E772D4}" type="slidenum">
              <a:rPr lang="en-US" altLang="en-US"/>
              <a:pPr/>
              <a:t>‹#›</a:t>
            </a:fld>
            <a:endParaRPr lang="en-US" altLang="en-US"/>
          </a:p>
        </p:txBody>
      </p:sp>
    </p:spTree>
    <p:extLst>
      <p:ext uri="{BB962C8B-B14F-4D97-AF65-F5344CB8AC3E}">
        <p14:creationId xmlns:p14="http://schemas.microsoft.com/office/powerpoint/2010/main" val="103249237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5940ED-65E8-4B83-8179-F1F381DF74F2}"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333C8EC1-F015-4C4B-AF90-2A094198D9B3}" type="slidenum">
              <a:rPr lang="en-US" altLang="en-US"/>
              <a:pPr/>
              <a:t>‹#›</a:t>
            </a:fld>
            <a:endParaRPr lang="en-US" altLang="en-US"/>
          </a:p>
        </p:txBody>
      </p:sp>
    </p:spTree>
    <p:extLst>
      <p:ext uri="{BB962C8B-B14F-4D97-AF65-F5344CB8AC3E}">
        <p14:creationId xmlns:p14="http://schemas.microsoft.com/office/powerpoint/2010/main" val="396935299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2474BB-08A6-4F3E-B3A5-866AB3697968}"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84F1E99F-882A-474C-8097-D2151B91CE29}" type="slidenum">
              <a:rPr lang="en-US" altLang="en-US"/>
              <a:pPr/>
              <a:t>‹#›</a:t>
            </a:fld>
            <a:endParaRPr lang="en-US" altLang="en-US"/>
          </a:p>
        </p:txBody>
      </p:sp>
    </p:spTree>
    <p:extLst>
      <p:ext uri="{BB962C8B-B14F-4D97-AF65-F5344CB8AC3E}">
        <p14:creationId xmlns:p14="http://schemas.microsoft.com/office/powerpoint/2010/main" val="366092870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E7A05DAA-49DF-469C-A1A1-CB97DDF54F78}"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A7233D79-8DE8-424C-98DB-56F08F925F76}" type="slidenum">
              <a:rPr lang="en-US" altLang="en-US"/>
              <a:pPr/>
              <a:t>‹#›</a:t>
            </a:fld>
            <a:endParaRPr lang="en-US" altLang="en-US"/>
          </a:p>
        </p:txBody>
      </p:sp>
    </p:spTree>
    <p:extLst>
      <p:ext uri="{BB962C8B-B14F-4D97-AF65-F5344CB8AC3E}">
        <p14:creationId xmlns:p14="http://schemas.microsoft.com/office/powerpoint/2010/main" val="276401614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E77A5D39-8E3F-4EBC-AFB5-0F09BA82E58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F5F9492A-B15B-4F57-BCCF-C1DDFAB367BB}" type="slidenum">
              <a:rPr lang="en-US" altLang="en-US"/>
              <a:pPr/>
              <a:t>‹#›</a:t>
            </a:fld>
            <a:endParaRPr lang="en-US" altLang="en-US"/>
          </a:p>
        </p:txBody>
      </p:sp>
    </p:spTree>
    <p:extLst>
      <p:ext uri="{BB962C8B-B14F-4D97-AF65-F5344CB8AC3E}">
        <p14:creationId xmlns:p14="http://schemas.microsoft.com/office/powerpoint/2010/main" val="412587132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C2D5445-61BB-4DF4-AA9F-B9B4C1F43FED}"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C93BB46C-8EDF-450A-9044-18FC49AEA451}" type="slidenum">
              <a:rPr lang="en-US" altLang="en-US"/>
              <a:pPr/>
              <a:t>‹#›</a:t>
            </a:fld>
            <a:endParaRPr lang="en-US" altLang="en-US"/>
          </a:p>
        </p:txBody>
      </p:sp>
    </p:spTree>
    <p:extLst>
      <p:ext uri="{BB962C8B-B14F-4D97-AF65-F5344CB8AC3E}">
        <p14:creationId xmlns:p14="http://schemas.microsoft.com/office/powerpoint/2010/main" val="23225351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7D4D995-58A2-4062-B5F5-FA5BEE692E10}"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6B88E311-1A7A-424B-918C-2F357076D409}" type="slidenum">
              <a:rPr lang="en-US" altLang="en-US"/>
              <a:pPr/>
              <a:t>‹#›</a:t>
            </a:fld>
            <a:endParaRPr lang="en-US" altLang="en-US"/>
          </a:p>
        </p:txBody>
      </p:sp>
    </p:spTree>
    <p:extLst>
      <p:ext uri="{BB962C8B-B14F-4D97-AF65-F5344CB8AC3E}">
        <p14:creationId xmlns:p14="http://schemas.microsoft.com/office/powerpoint/2010/main" val="156422289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BE684E0-19CA-471F-BD0C-8BA7F6E7E581}"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E12B942B-9A99-4268-A669-94B9D577213C}" type="slidenum">
              <a:rPr lang="en-US" altLang="en-US"/>
              <a:pPr/>
              <a:t>‹#›</a:t>
            </a:fld>
            <a:endParaRPr lang="en-US" altLang="en-US"/>
          </a:p>
        </p:txBody>
      </p:sp>
    </p:spTree>
    <p:extLst>
      <p:ext uri="{BB962C8B-B14F-4D97-AF65-F5344CB8AC3E}">
        <p14:creationId xmlns:p14="http://schemas.microsoft.com/office/powerpoint/2010/main" val="362164297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767D7F6F-7B32-4E58-BF88-07ECBE3D5E98}" type="slidenum">
              <a:rPr lang="en-US" altLang="en-US"/>
              <a:pPr/>
              <a:t>‹#›</a:t>
            </a:fld>
            <a:endParaRPr lang="en-US" altLang="en-US"/>
          </a:p>
        </p:txBody>
      </p:sp>
    </p:spTree>
    <p:extLst>
      <p:ext uri="{BB962C8B-B14F-4D97-AF65-F5344CB8AC3E}">
        <p14:creationId xmlns:p14="http://schemas.microsoft.com/office/powerpoint/2010/main" val="30352638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527E41-8D01-46BB-B437-473BE4C77E12}"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2E116195-94E7-4B25-B0CF-BC94AA3054AD}" type="slidenum">
              <a:rPr lang="en-US" altLang="en-US"/>
              <a:pPr/>
              <a:t>‹#›</a:t>
            </a:fld>
            <a:endParaRPr lang="en-US" altLang="en-US"/>
          </a:p>
        </p:txBody>
      </p:sp>
    </p:spTree>
    <p:extLst>
      <p:ext uri="{BB962C8B-B14F-4D97-AF65-F5344CB8AC3E}">
        <p14:creationId xmlns:p14="http://schemas.microsoft.com/office/powerpoint/2010/main" val="4707500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E663674C-BE07-4692-BD6B-CD045FF2EBCD}"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320B6760-1830-413B-8FE7-F55A18212765}" type="slidenum">
              <a:rPr lang="en-US" altLang="en-US"/>
              <a:pPr/>
              <a:t>‹#›</a:t>
            </a:fld>
            <a:endParaRPr lang="en-US" altLang="en-US"/>
          </a:p>
        </p:txBody>
      </p:sp>
    </p:spTree>
    <p:extLst>
      <p:ext uri="{BB962C8B-B14F-4D97-AF65-F5344CB8AC3E}">
        <p14:creationId xmlns:p14="http://schemas.microsoft.com/office/powerpoint/2010/main" val="247899770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8CF9BF81-6258-41AB-A22D-3D75413D1728}"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60CF6C89-CC56-449A-AFD2-83EB4040CB23}" type="slidenum">
              <a:rPr lang="en-US" altLang="en-US"/>
              <a:pPr/>
              <a:t>‹#›</a:t>
            </a:fld>
            <a:endParaRPr lang="en-US" altLang="en-US"/>
          </a:p>
        </p:txBody>
      </p:sp>
    </p:spTree>
    <p:extLst>
      <p:ext uri="{BB962C8B-B14F-4D97-AF65-F5344CB8AC3E}">
        <p14:creationId xmlns:p14="http://schemas.microsoft.com/office/powerpoint/2010/main" val="329622374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E9817259-146A-4B4B-BD9C-05491CBD9141}"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0329CD77-18AB-4E67-99B7-8B82100F296C}" type="slidenum">
              <a:rPr lang="en-US" altLang="en-US"/>
              <a:pPr/>
              <a:t>‹#›</a:t>
            </a:fld>
            <a:endParaRPr lang="en-US" altLang="en-US"/>
          </a:p>
        </p:txBody>
      </p:sp>
    </p:spTree>
    <p:extLst>
      <p:ext uri="{BB962C8B-B14F-4D97-AF65-F5344CB8AC3E}">
        <p14:creationId xmlns:p14="http://schemas.microsoft.com/office/powerpoint/2010/main" val="43922340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AE8C3137-1E49-4AC8-AE47-1CD34CF1AF05}"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79FD9FF6-4F89-4047-A152-8A54F5955001}" type="slidenum">
              <a:rPr lang="en-US" altLang="en-US"/>
              <a:pPr/>
              <a:t>‹#›</a:t>
            </a:fld>
            <a:endParaRPr lang="en-US" altLang="en-US"/>
          </a:p>
        </p:txBody>
      </p:sp>
    </p:spTree>
    <p:extLst>
      <p:ext uri="{BB962C8B-B14F-4D97-AF65-F5344CB8AC3E}">
        <p14:creationId xmlns:p14="http://schemas.microsoft.com/office/powerpoint/2010/main" val="9198567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7D19436E-4635-4FAD-83EB-7D6BFFCAC3EB}"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335DAF78-D5F5-4CA7-9174-4B1A93DEC2C3}" type="slidenum">
              <a:rPr lang="en-US" altLang="en-US"/>
              <a:pPr/>
              <a:t>‹#›</a:t>
            </a:fld>
            <a:endParaRPr lang="en-US" altLang="en-US"/>
          </a:p>
        </p:txBody>
      </p:sp>
    </p:spTree>
    <p:extLst>
      <p:ext uri="{BB962C8B-B14F-4D97-AF65-F5344CB8AC3E}">
        <p14:creationId xmlns:p14="http://schemas.microsoft.com/office/powerpoint/2010/main" val="2294686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1A5CFD8C-168F-4107-9E3E-2FA726CD27DD}"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8E723EF4-48D9-4840-A260-B5D2E1D55772}" type="slidenum">
              <a:rPr lang="en-US" altLang="en-US"/>
              <a:pPr/>
              <a:t>‹#›</a:t>
            </a:fld>
            <a:endParaRPr lang="en-US" altLang="en-US"/>
          </a:p>
        </p:txBody>
      </p:sp>
    </p:spTree>
    <p:extLst>
      <p:ext uri="{BB962C8B-B14F-4D97-AF65-F5344CB8AC3E}">
        <p14:creationId xmlns:p14="http://schemas.microsoft.com/office/powerpoint/2010/main" val="8336465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BE127167-E715-4EC6-A20C-B3E78AEC47F9}"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E8A71C37-5783-45C3-A523-902876F124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Unit 3 Overview</a:t>
            </a:r>
          </a:p>
        </p:txBody>
      </p:sp>
      <p:sp>
        <p:nvSpPr>
          <p:cNvPr id="2" name="Content Placeholder 1"/>
          <p:cNvSpPr>
            <a:spLocks noGrp="1"/>
          </p:cNvSpPr>
          <p:nvPr>
            <p:ph idx="1"/>
          </p:nvPr>
        </p:nvSpPr>
        <p:spPr/>
        <p:txBody>
          <a:bodyPr>
            <a:normAutofit fontScale="625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This unit introduces you to the Incident Command System (ICS) Functional Areas and roles of the Incident Commander and Command Staff. By the end of this unit, you should be able to: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Identify the five major ICS functional areas.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Describe the role of the Incident Commander.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Describe the selection of and transfer of command between Incident Commanders.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Identify the position titles associated with the Command Staff.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Describe the roles of the Command Staff.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Differentiate between incident command and incident coordination.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Review of Functional Areas (5 of 5)</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Which ICS Functional Area arranges for resources and needed services to support achievement of the incident objectives?</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ICS Structure</a:t>
            </a:r>
          </a:p>
        </p:txBody>
      </p:sp>
      <p:pic>
        <p:nvPicPr>
          <p:cNvPr id="3" name="Content Placeholder 2" descr="Incident Command. Command Staff, Public Information Officer, Safety Officer, Liaison Officer. General Staff, Operations Section Chief, Planning Section Chief, Logistics Section Chief, Finance/Administration Section Chie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943" y="1757928"/>
            <a:ext cx="6192114" cy="3267531"/>
          </a:xfrm>
        </p:spPr>
      </p:pic>
      <p:sp>
        <p:nvSpPr>
          <p:cNvPr id="4" name="Slide Number Placeholder 3"/>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Incident Command Definition</a:t>
            </a:r>
          </a:p>
        </p:txBody>
      </p:sp>
      <p:sp>
        <p:nvSpPr>
          <p:cNvPr id="2" name="Content Placeholder 1"/>
          <p:cNvSpPr>
            <a:spLocks noGrp="1"/>
          </p:cNvSpPr>
          <p:nvPr>
            <p:ph sz="quarter" idx="13"/>
          </p:nvPr>
        </p:nvSpPr>
        <p:spPr>
          <a:xfrm>
            <a:off x="457200" y="1067352"/>
            <a:ext cx="4800600" cy="4492625"/>
          </a:xfrm>
        </p:spPr>
        <p:txBody>
          <a:bodyPr>
            <a:noAutofit/>
          </a:bodyPr>
          <a:lstStyle/>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The National Incident Management System (NIMS) defines </a:t>
            </a:r>
            <a:r>
              <a:rPr lang="en-US" sz="1400" b="1" kern="1200" dirty="0">
                <a:latin typeface="Arial" panose="020B0604020202020204" pitchFamily="34" charset="0"/>
                <a:cs typeface="Arial" panose="020B0604020202020204" pitchFamily="34" charset="0"/>
              </a:rPr>
              <a:t>command</a:t>
            </a:r>
            <a:r>
              <a:rPr lang="en-US" sz="1400" kern="1200" dirty="0">
                <a:latin typeface="Arial" panose="020B0604020202020204" pitchFamily="34" charset="0"/>
                <a:cs typeface="Arial" panose="020B0604020202020204" pitchFamily="34" charset="0"/>
              </a:rPr>
              <a:t> as the act of directing, ordering, or controlling by virtue of explicit statutory, regulatory, or delegated authority.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When you are using the Incident Command System (ICS) to manage an incident, an </a:t>
            </a:r>
            <a:r>
              <a:rPr lang="en-US" sz="1400" b="1" kern="1200" dirty="0">
                <a:latin typeface="Arial" panose="020B0604020202020204" pitchFamily="34" charset="0"/>
                <a:cs typeface="Arial" panose="020B0604020202020204" pitchFamily="34" charset="0"/>
              </a:rPr>
              <a:t>Incident Commander</a:t>
            </a:r>
            <a:r>
              <a:rPr lang="en-US" sz="1400" kern="1200" dirty="0">
                <a:latin typeface="Arial" panose="020B0604020202020204" pitchFamily="34" charset="0"/>
                <a:cs typeface="Arial" panose="020B0604020202020204" pitchFamily="34" charset="0"/>
              </a:rPr>
              <a:t> is assigned. The Incident Commander has the authority to establish objectives, make assignments, and order resources. To achieve these ends, the Incident Commander works closely with staff and technical experts to analyze the situation and consider alternative strategies.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The Incident Commander should have the training, experience, and expertise to serve in this capacity. Qualifications to serve as an Incident Commander should not be based solely on rank, grade, or technical knowledge. </a:t>
            </a:r>
            <a:endParaRPr lang="en-US" sz="1400" dirty="0"/>
          </a:p>
        </p:txBody>
      </p:sp>
      <p:pic>
        <p:nvPicPr>
          <p:cNvPr id="4" name="Content Placeholder 3" descr="An Incident Commander discussing strategy."/>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25928" y="1941309"/>
            <a:ext cx="2286319" cy="2915057"/>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Incident Commander</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Lets begin by taking a closer look at the Incident Commander. The Incident Commander is responsible for the overall management of the incident. Overall management includes Command Staff assignments required to support the incident command function. </a:t>
            </a:r>
            <a:r>
              <a:rPr lang="en-US" b="1" kern="1200">
                <a:latin typeface="Arial" panose="020B0604020202020204" pitchFamily="34" charset="0"/>
                <a:cs typeface="Arial" panose="020B0604020202020204" pitchFamily="34" charset="0"/>
              </a:rPr>
              <a:t>The Incident Commander is the only position that is always staffed in ICS applications.</a:t>
            </a:r>
            <a:r>
              <a:rPr lang="en-US" kern="1200">
                <a:latin typeface="Arial" panose="020B0604020202020204" pitchFamily="34" charset="0"/>
                <a:cs typeface="Arial" panose="020B0604020202020204" pitchFamily="34" charset="0"/>
              </a:rPr>
              <a:t> On small incidents and events, one person-the Incident Commander-may accomplish all management functions.</a:t>
            </a:r>
            <a:endParaRPr lang="en-US"/>
          </a:p>
        </p:txBody>
      </p:sp>
      <p:pic>
        <p:nvPicPr>
          <p:cNvPr id="4" name="Content Placeholder 3" descr="Incident Commander with arrows pointing to words: Incident Command, Operations, Planning, Logistics, and Finance/Administration."/>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66734" y="3658268"/>
            <a:ext cx="3810532" cy="1800476"/>
          </a:xfrm>
        </p:spPr>
      </p:pic>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Incident Commander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Why is it critical to establish command from the beginning of an incident?</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a:t>Incident Commander Responsibilities</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In addition to having the overall responsibility for managing the entire incident, the Incident Commander is specifically responsible for: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Ensuring overall incident safety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Providing information services to internal and external stakeholders, such as disaster survivors, agency executives, and senior officials</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Establishing and maintaining liaisons with other agencies participating in the incident</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The Incident Commander may appoint one or more Deputies. If a Deputy is assigned, he or she should be fully qualified to assume the Incident Commanders position. </a:t>
            </a:r>
            <a:endParaRPr lang="en-US"/>
          </a:p>
        </p:txBody>
      </p:sp>
      <p:pic>
        <p:nvPicPr>
          <p:cNvPr id="4" name="Content Placeholder 3" descr="Image of Incident Commander looking up from incident map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25928" y="1941309"/>
            <a:ext cx="2286319" cy="2915057"/>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Selecting or Changing Incident Commanders</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The command function should be clearly established at the beginning of an incident. The jurisdiction or organization with primary responsibility for an incident designates the individual at the scene who is responsible for establishing command and the protocol for transferring command. As an incident becomes more or less complex, command may change to meet the needs of the incident.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When command is transferred, the process should include a briefing that captures all essential information for continuing safe and effective operations. </a:t>
            </a:r>
            <a:endParaRPr lang="en-US"/>
          </a:p>
        </p:txBody>
      </p:sp>
      <p:pic>
        <p:nvPicPr>
          <p:cNvPr id="4" name="Content Placeholder 3" descr="Image of Public Works Incident Commander briefing incoming Incident Commande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25928" y="1941309"/>
            <a:ext cx="2286319" cy="2915057"/>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a:t>Transfer of Command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6" name="Content Placeholder 5"/>
          <p:cNvSpPr>
            <a:spLocks noGrp="1"/>
          </p:cNvSpPr>
          <p:nvPr>
            <p:ph sz="quarter" idx="14"/>
          </p:nvPr>
        </p:nvSpPr>
        <p:spPr/>
        <p:txBody>
          <a:bodyPr>
            <a:normAutofit fontScale="625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 transfer of command process always includes a thorough transfer of command briefing, which may be oral, written, or a combination of both.</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It is also important to remember that the rest of the incident staff should be notified of the transfer of command.</a:t>
            </a: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What would you include in a transfer of command briefing?</a:t>
            </a:r>
            <a:endParaRPr lang="en-US" dirty="0"/>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Deputy Incident Commander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fontScale="62500" lnSpcReduction="20000"/>
          </a:bodyPr>
          <a:lstStyle/>
          <a:p>
            <a:pPr>
              <a:lnSpc>
                <a:spcPct val="120000"/>
              </a:lnSpc>
              <a:spcBef>
                <a:spcPct val="100000"/>
              </a:spcBef>
              <a:buSzPct val="99000"/>
            </a:pPr>
            <a:r>
              <a:rPr lang="en-US" b="1" kern="1200">
                <a:latin typeface="Arial" panose="020B0604020202020204" pitchFamily="34" charset="0"/>
                <a:cs typeface="Arial" panose="020B0604020202020204" pitchFamily="34" charset="0"/>
              </a:rPr>
              <a:t>Scenario: The Deputy Incident Commander will be replacing the current Incident Commander, who needs to attend to a family emergency.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What is the correct action for the Incident Commander? </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Delegating Incident Management Responsibilities</a:t>
            </a:r>
          </a:p>
        </p:txBody>
      </p:sp>
      <p:pic>
        <p:nvPicPr>
          <p:cNvPr id="4" name="Content Placeholder 3" descr="Incident Command System organization chart. Top level is Incident Commander. Next level down is Operations Section, Planning Section, Logistics Section, Finance/Administration Section.  Dotted line around Planning Section, Logistics Section, and Finance/Administration Section, labeled Activated as needed to support the incident response."/>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18420" y="1152525"/>
            <a:ext cx="5707160" cy="2133600"/>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dirty="0">
                <a:latin typeface="Arial" panose="020B0604020202020204" pitchFamily="34" charset="0"/>
                <a:cs typeface="Arial" panose="020B0604020202020204" pitchFamily="34" charset="0"/>
              </a:rPr>
              <a:t>The Incident Commander only creates those sections that are needed. If a section is not staffed, the Incident Commander will manage those functions. </a:t>
            </a:r>
            <a:endParaRPr lang="en-US" dirty="0"/>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ICS Functional Areas and Command Staff Roles</a:t>
            </a:r>
          </a:p>
        </p:txBody>
      </p:sp>
      <p:sp>
        <p:nvSpPr>
          <p:cNvPr id="2" name="Content Placeholder 1"/>
          <p:cNvSpPr>
            <a:spLocks noGrp="1"/>
          </p:cNvSpPr>
          <p:nvPr>
            <p:ph sz="quarter" idx="13"/>
          </p:nvPr>
        </p:nvSpPr>
        <p:spPr>
          <a:xfrm>
            <a:off x="457200" y="1153077"/>
            <a:ext cx="4800600" cy="4492625"/>
          </a:xfrm>
        </p:spPr>
        <p:txBody>
          <a:bodyPr>
            <a:noAutofit/>
          </a:bodyPr>
          <a:lstStyle/>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Every incident requires that certain functional areas be implemented. The problem must be identified and assessed, a plan to deal with it must be developed and implemented, and the necessary resources must be procured and paid for.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Regardless of the size of the incident, these functional areas are all required.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In case you ever need to assist with an incident, you should understand how the management structure is constructed using the Incident Command System (ICS). This will help you understand your role in the structure and how you may receive information and assignments.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This unit focuses on the five major functional areas and the Command Staff roles. The General Staff roles will be discussed in the next unit. </a:t>
            </a:r>
            <a:endParaRPr lang="en-US" sz="1400" dirty="0"/>
          </a:p>
        </p:txBody>
      </p:sp>
      <p:pic>
        <p:nvPicPr>
          <p:cNvPr id="4" name="Content Placeholder 3" descr="FDA inspector reporting to a supervisor inside a firm."/>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25928" y="1941309"/>
            <a:ext cx="2286319" cy="2915057"/>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ICS Command Staff</a:t>
            </a:r>
          </a:p>
        </p:txBody>
      </p:sp>
      <p:sp>
        <p:nvSpPr>
          <p:cNvPr id="2" name="Content Placeholder 1"/>
          <p:cNvSpPr>
            <a:spLocks noGrp="1"/>
          </p:cNvSpPr>
          <p:nvPr>
            <p:ph sz="quarter" idx="13"/>
          </p:nvPr>
        </p:nvSpPr>
        <p:spPr/>
        <p:txBody>
          <a:bodyPr>
            <a:normAutofit fontScale="400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Depending upon the size and type of incident or event, the Incident Commander may designate personnel to provide information, safety, and liaison services. In the Incident Command System (ICS), the Command Staff may include: </a:t>
            </a:r>
            <a:endParaRPr lang="en-US" dirty="0">
              <a:effectLst/>
            </a:endParaRPr>
          </a:p>
          <a:p>
            <a:pPr marL="254000" lvl="1" indent="-254000">
              <a:lnSpc>
                <a:spcPct val="120000"/>
              </a:lnSpc>
              <a:spcBef>
                <a:spcPct val="100000"/>
              </a:spcBef>
              <a:buSzPct val="99000"/>
            </a:pPr>
            <a:r>
              <a:rPr lang="en-US" b="1" kern="1200" dirty="0">
                <a:latin typeface="Arial" panose="020B0604020202020204" pitchFamily="34" charset="0"/>
                <a:ea typeface="+mn-ea"/>
                <a:cs typeface="Arial" panose="020B0604020202020204" pitchFamily="34" charset="0"/>
              </a:rPr>
              <a:t>Public Information Officer, </a:t>
            </a:r>
            <a:r>
              <a:rPr lang="en-US" kern="1200" dirty="0">
                <a:latin typeface="Arial" panose="020B0604020202020204" pitchFamily="34" charset="0"/>
                <a:cs typeface="Arial" panose="020B0604020202020204" pitchFamily="34" charset="0"/>
              </a:rPr>
              <a:t>who interfaces with the public and media and/or with other agencies with incident-related information requirements. </a:t>
            </a:r>
            <a:endParaRPr lang="en-US" dirty="0"/>
          </a:p>
          <a:p>
            <a:pPr marL="254000" lvl="1" indent="-254000">
              <a:lnSpc>
                <a:spcPct val="120000"/>
              </a:lnSpc>
              <a:spcBef>
                <a:spcPct val="100000"/>
              </a:spcBef>
              <a:buSzPct val="99000"/>
            </a:pPr>
            <a:r>
              <a:rPr lang="en-US" b="1" kern="1200" dirty="0">
                <a:latin typeface="Arial" panose="020B0604020202020204" pitchFamily="34" charset="0"/>
                <a:ea typeface="+mn-ea"/>
                <a:cs typeface="Arial" panose="020B0604020202020204" pitchFamily="34" charset="0"/>
              </a:rPr>
              <a:t>Safety Officer, </a:t>
            </a:r>
            <a:r>
              <a:rPr lang="en-US" kern="1200" dirty="0">
                <a:latin typeface="Arial" panose="020B0604020202020204" pitchFamily="34" charset="0"/>
                <a:cs typeface="Arial" panose="020B0604020202020204" pitchFamily="34" charset="0"/>
              </a:rPr>
              <a:t>who monitors incident operations and advises the Incident Commander on all matters relating to safety, including the health and safety of incident management personnel. </a:t>
            </a:r>
            <a:endParaRPr lang="en-US" dirty="0"/>
          </a:p>
          <a:p>
            <a:pPr marL="254000" lvl="1" indent="-254000">
              <a:lnSpc>
                <a:spcPct val="120000"/>
              </a:lnSpc>
              <a:spcBef>
                <a:spcPct val="100000"/>
              </a:spcBef>
              <a:buSzPct val="99000"/>
            </a:pPr>
            <a:r>
              <a:rPr lang="en-US" b="1" kern="1200" dirty="0">
                <a:latin typeface="Arial" panose="020B0604020202020204" pitchFamily="34" charset="0"/>
                <a:ea typeface="+mn-ea"/>
                <a:cs typeface="Arial" panose="020B0604020202020204" pitchFamily="34" charset="0"/>
              </a:rPr>
              <a:t>Liaison Officer, </a:t>
            </a:r>
            <a:r>
              <a:rPr lang="en-US" kern="1200" dirty="0">
                <a:latin typeface="Arial" panose="020B0604020202020204" pitchFamily="34" charset="0"/>
                <a:cs typeface="Arial" panose="020B0604020202020204" pitchFamily="34" charset="0"/>
              </a:rPr>
              <a:t>who serves as the Incident Commanders point of contact for representatives of governmental agencies, non-governmental organizations (NGOs), and private-sector organizations.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Incident Commanders may also choose to appoint technical specialists (such as legal, medical, science and technology, or access and functional needs) to act as command advisors.</a:t>
            </a:r>
            <a:endParaRPr lang="en-US" dirty="0">
              <a:effectLst/>
            </a:endParaRP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 Command Staff reports directly to the Incident Commander. In a complex incident, Assistant Officers may be assigned to each of the Command Staff functions. </a:t>
            </a:r>
            <a:endParaRPr lang="en-US" dirty="0"/>
          </a:p>
        </p:txBody>
      </p:sp>
      <p:pic>
        <p:nvPicPr>
          <p:cNvPr id="4" name="Content Placeholder 3" descr="Diagram showing Public Information Officer, Safety Officer, and Liaison Officer Command Staff"/>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78296" y="2012756"/>
            <a:ext cx="2381582" cy="2772162"/>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spcBef>
                <a:spcPct val="100000"/>
              </a:spcBef>
              <a:buSzPct val="99000"/>
            </a:pPr>
            <a:r>
              <a:rPr lang="en-US" altLang="en-US"/>
              <a:t>Command Staff Overview - Video</a:t>
            </a:r>
          </a:p>
        </p:txBody>
      </p:sp>
      <p:pic>
        <p:nvPicPr>
          <p:cNvPr id="4" name="6064205241532334FBE81308002170FD.mp4" descr="Command Staff Overview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853119" y="1125706"/>
            <a:ext cx="5437762" cy="407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21</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54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spcBef>
                <a:spcPct val="100000"/>
              </a:spcBef>
              <a:buSzPct val="99000"/>
            </a:pPr>
            <a:r>
              <a:rPr lang="en-US" altLang="en-US" sz="3400" dirty="0"/>
              <a:t>Command Staff Knowledge Check (1 of 3)</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fontScale="62500" lnSpcReduction="20000"/>
          </a:bodyPr>
          <a:lstStyle/>
          <a:p>
            <a:pPr>
              <a:lnSpc>
                <a:spcPct val="120000"/>
              </a:lnSpc>
              <a:spcBef>
                <a:spcPct val="100000"/>
              </a:spcBef>
              <a:buSzPct val="99000"/>
            </a:pPr>
            <a:r>
              <a:rPr lang="en-US" b="1" kern="1200">
                <a:latin typeface="Arial" panose="020B0604020202020204" pitchFamily="34" charset="0"/>
                <a:cs typeface="Arial" panose="020B0604020202020204" pitchFamily="34" charset="0"/>
              </a:rPr>
              <a:t>Which member of the Command Staff is described below?</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"I work very closely with Operations to make sure that our people in the field are wearing appropriate protective equipment and implementing safe tactical options."</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spcBef>
                <a:spcPct val="100000"/>
              </a:spcBef>
              <a:buSzPct val="99000"/>
            </a:pPr>
            <a:r>
              <a:rPr lang="en-US" altLang="en-US" sz="3400" dirty="0"/>
              <a:t>Command Staff Knowledge Check (2 of 3)</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fontScale="62500" lnSpcReduction="20000"/>
          </a:bodyPr>
          <a:lstStyle/>
          <a:p>
            <a:pPr>
              <a:lnSpc>
                <a:spcPct val="120000"/>
              </a:lnSpc>
              <a:spcBef>
                <a:spcPct val="100000"/>
              </a:spcBef>
              <a:buSzPct val="99000"/>
            </a:pPr>
            <a:r>
              <a:rPr lang="en-US" b="1" kern="1200">
                <a:latin typeface="Arial" panose="020B0604020202020204" pitchFamily="34" charset="0"/>
                <a:cs typeface="Arial" panose="020B0604020202020204" pitchFamily="34" charset="0"/>
              </a:rPr>
              <a:t>Which member of the Command Staff is described below?</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"I provide briefings to supporting Agency Representatives and work with them to address their questions and concerns about the operation. I remain visible on the incident scene to all incoming cooperating and assisting agencies."</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spcBef>
                <a:spcPct val="100000"/>
              </a:spcBef>
              <a:buSzPct val="99000"/>
            </a:pPr>
            <a:r>
              <a:rPr lang="en-US" altLang="en-US" sz="3400" dirty="0"/>
              <a:t>Command Staff Knowledge Check (3 of 3)</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fontScale="62500" lnSpcReduction="20000"/>
          </a:bodyPr>
          <a:lstStyle/>
          <a:p>
            <a:pPr>
              <a:lnSpc>
                <a:spcPct val="120000"/>
              </a:lnSpc>
              <a:spcBef>
                <a:spcPct val="100000"/>
              </a:spcBef>
              <a:buSzPct val="99000"/>
            </a:pPr>
            <a:r>
              <a:rPr lang="en-US" b="1" kern="1200">
                <a:latin typeface="Arial" panose="020B0604020202020204" pitchFamily="34" charset="0"/>
                <a:cs typeface="Arial" panose="020B0604020202020204" pitchFamily="34" charset="0"/>
              </a:rPr>
              <a:t>Which member of the Command Staff is described below?</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"I am the primary contact for anyone who wants details about the incident and our response to it. I serve an external audience through the media and an internal audience including incident staff and agency personnel."</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spcBef>
                <a:spcPct val="100000"/>
              </a:spcBef>
              <a:buSzPct val="99000"/>
            </a:pPr>
            <a:r>
              <a:rPr lang="en-US" altLang="en-US"/>
              <a:t>Command Staff Roles - Activity 3.1</a:t>
            </a:r>
          </a:p>
        </p:txBody>
      </p:sp>
      <p:sp>
        <p:nvSpPr>
          <p:cNvPr id="2" name="Content Placeholder 1"/>
          <p:cNvSpPr>
            <a:spLocks noGrp="1"/>
          </p:cNvSpPr>
          <p:nvPr>
            <p:ph idx="1"/>
          </p:nvPr>
        </p:nvSpPr>
        <p:spPr/>
        <p:txBody>
          <a:bodyPr>
            <a:normAutofit fontScale="400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Activity Purpose: To illustrate how ICS can be used to address incident management issues.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Instructions: Working as a team: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Review the scenario presented on the next page of your Student Manual.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Identify which Command Staff positions would be assigned.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Next, if you were the Incident Commander, what specific activities would you delegate to each Command Staff member?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Select a spokesperson. Be prepared to present in 10 minutes.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Time: 15 minutes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Scenario: </a:t>
            </a:r>
            <a:endParaRPr lang="en-US"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An unexpected flash flood has struck a small community. As a result: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Homes, schools, the business district, and the community college are being evacuated.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Damage to critical infrastructure includes contamination of the water supply, downed power lines, and damaged roads.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Perimeter control and security in the business district are needed.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Mutual aid is arriving from several surrounding communities. </a:t>
            </a:r>
            <a:endParaRPr lang="en-US" dirty="0"/>
          </a:p>
          <a:p>
            <a:pPr marL="254000" lvl="1" indent="-254000">
              <a:lnSpc>
                <a:spcPct val="120000"/>
              </a:lnSpc>
              <a:spcBef>
                <a:spcPct val="100000"/>
              </a:spcBef>
              <a:buSzPct val="99000"/>
            </a:pPr>
            <a:r>
              <a:rPr lang="en-US" kern="1200" dirty="0">
                <a:latin typeface="Arial" panose="020B0604020202020204" pitchFamily="34" charset="0"/>
                <a:cs typeface="Arial" panose="020B0604020202020204" pitchFamily="34" charset="0"/>
              </a:rPr>
              <a:t>Media representatives are arriving at the scene.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ct val="100000"/>
              </a:spcBef>
              <a:buSzPct val="99000"/>
            </a:pPr>
            <a:r>
              <a:rPr lang="en-US" altLang="en-US"/>
              <a:t>Incident Coordination</a:t>
            </a:r>
          </a:p>
        </p:txBody>
      </p:sp>
      <p:sp>
        <p:nvSpPr>
          <p:cNvPr id="2" name="Content Placeholder 1"/>
          <p:cNvSpPr>
            <a:spLocks noGrp="1"/>
          </p:cNvSpPr>
          <p:nvPr>
            <p:ph sz="quarter" idx="13"/>
          </p:nvPr>
        </p:nvSpPr>
        <p:spPr>
          <a:xfrm>
            <a:off x="457200" y="1076877"/>
            <a:ext cx="5354518" cy="4492625"/>
          </a:xfrm>
        </p:spPr>
        <p:txBody>
          <a:bodyPr>
            <a:noAutofit/>
          </a:bodyPr>
          <a:lstStyle/>
          <a:p>
            <a:pPr>
              <a:lnSpc>
                <a:spcPct val="120000"/>
              </a:lnSpc>
              <a:spcBef>
                <a:spcPts val="1200"/>
              </a:spcBef>
              <a:buSzPct val="99000"/>
            </a:pPr>
            <a:r>
              <a:rPr lang="en-US" sz="1200" kern="1200" dirty="0">
                <a:latin typeface="Arial" panose="020B0604020202020204" pitchFamily="34" charset="0"/>
                <a:cs typeface="Arial" panose="020B0604020202020204" pitchFamily="34" charset="0"/>
              </a:rPr>
              <a:t>Now that we've discussed the Command Staff roles, let's take a look at how the overall incident is coordinated. </a:t>
            </a:r>
            <a:endParaRPr lang="en-US" sz="1200" dirty="0">
              <a:effectLst/>
            </a:endParaRPr>
          </a:p>
          <a:p>
            <a:pPr>
              <a:lnSpc>
                <a:spcPct val="120000"/>
              </a:lnSpc>
              <a:spcBef>
                <a:spcPts val="1200"/>
              </a:spcBef>
              <a:buSzPct val="99000"/>
            </a:pPr>
            <a:r>
              <a:rPr lang="en-US" sz="1200" kern="1200" dirty="0">
                <a:latin typeface="Arial" panose="020B0604020202020204" pitchFamily="34" charset="0"/>
                <a:cs typeface="Arial" panose="020B0604020202020204" pitchFamily="34" charset="0"/>
              </a:rPr>
              <a:t>Coordination involves the activities that ensure the onsite Incident Command System (ICS) organization receives the information, resources, and support needed to achieve those incident objectives. Coordination takes place in a number of entities and at all levels of government. Examples of coordination activities include: </a:t>
            </a:r>
            <a:endParaRPr lang="en-US" sz="1200" dirty="0">
              <a:effectLst/>
            </a:endParaRPr>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Establishing policy based on interactions with agency executives, other agencies, and stakeholders. </a:t>
            </a:r>
            <a:endParaRPr lang="en-US" sz="1200" dirty="0"/>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Collecting, analyzing, and disseminating information to support the establishment of shared situational awareness. </a:t>
            </a:r>
            <a:endParaRPr lang="en-US" sz="1200" dirty="0">
              <a:effectLst/>
            </a:endParaRPr>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Establishing priorities among incidents. </a:t>
            </a:r>
            <a:endParaRPr lang="en-US" sz="1200" dirty="0">
              <a:effectLst/>
            </a:endParaRPr>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Resolving critical resource issues. </a:t>
            </a:r>
            <a:endParaRPr lang="en-US" sz="1200" dirty="0">
              <a:effectLst/>
            </a:endParaRPr>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Facilitating logistics support and resource tracking. </a:t>
            </a:r>
            <a:endParaRPr lang="en-US" sz="1200" dirty="0">
              <a:effectLst/>
            </a:endParaRPr>
          </a:p>
          <a:p>
            <a:pPr marL="254000" lvl="1" indent="-254000">
              <a:lnSpc>
                <a:spcPct val="120000"/>
              </a:lnSpc>
              <a:spcBef>
                <a:spcPts val="1200"/>
              </a:spcBef>
              <a:buSzPct val="99000"/>
            </a:pPr>
            <a:r>
              <a:rPr lang="en-US" sz="1200" kern="1200" dirty="0">
                <a:latin typeface="Arial" panose="020B0604020202020204" pitchFamily="34" charset="0"/>
                <a:cs typeface="Arial" panose="020B0604020202020204" pitchFamily="34" charset="0"/>
              </a:rPr>
              <a:t>Synchronizing public information messages to ensure that everyone is speaking with one voice. </a:t>
            </a:r>
            <a:endParaRPr lang="en-US" sz="1200" dirty="0"/>
          </a:p>
        </p:txBody>
      </p:sp>
      <p:pic>
        <p:nvPicPr>
          <p:cNvPr id="4" name="Content Placeholder 3" descr="Graphic showing several individuals at desks working at their computer, illustrating Coordination at the Emergency Operations Cente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64168" y="2338235"/>
            <a:ext cx="1714739" cy="2181529"/>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spcBef>
                <a:spcPct val="100000"/>
              </a:spcBef>
              <a:buSzPct val="99000"/>
            </a:pPr>
            <a:r>
              <a:rPr lang="en-US" altLang="en-US"/>
              <a:t>Command and Coordination</a:t>
            </a:r>
          </a:p>
        </p:txBody>
      </p:sp>
      <p:sp>
        <p:nvSpPr>
          <p:cNvPr id="2" name="Content Placeholder 1"/>
          <p:cNvSpPr>
            <a:spLocks noGrp="1"/>
          </p:cNvSpPr>
          <p:nvPr>
            <p:ph sz="quarter" idx="13"/>
          </p:nvPr>
        </p:nvSpPr>
        <p:spPr/>
        <p:txBody>
          <a:bodyPr>
            <a:normAutofit fontScale="475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Effective incident management consists of four overarching areas of responsibility: </a:t>
            </a:r>
            <a:endParaRPr lang="en-US" dirty="0">
              <a:effectLst/>
            </a:endParaRPr>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Direct tactical response to save lives, stabilize the incident, and protect property and the environment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Incident support through resource acquisition, information gathering, and interagency coordination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Policy guidance and senior level decision making</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Outreach and communication with the media and public to keep them informed about the incident </a:t>
            </a:r>
            <a:endParaRPr lang="en-US" dirty="0">
              <a:effectLst/>
            </a:endParaRP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These objectives are accomplished through the use of the Incident Command System (ICS), Emergency Operations Centers (EOCs), Multi-agency Coordination (MAC) Groups, and the Joint Information System (JIS), respectively. </a:t>
            </a:r>
            <a:endParaRPr lang="en-US" dirty="0">
              <a:effectLst/>
            </a:endParaRPr>
          </a:p>
        </p:txBody>
      </p:sp>
      <p:pic>
        <p:nvPicPr>
          <p:cNvPr id="4" name="Content Placeholder 3" descr="An incident command briefing at the FEMA Emergency Operations Center keeps everyone updated on progress and safety issue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1375" y="2109240"/>
            <a:ext cx="4035425" cy="2579194"/>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spcBef>
                <a:spcPct val="100000"/>
              </a:spcBef>
              <a:buSzPct val="99000"/>
            </a:pPr>
            <a:r>
              <a:rPr lang="en-US" altLang="en-US"/>
              <a:t>Emergency Operations Center Role</a:t>
            </a:r>
          </a:p>
        </p:txBody>
      </p:sp>
      <p:sp>
        <p:nvSpPr>
          <p:cNvPr id="2" name="Content Placeholder 1"/>
          <p:cNvSpPr>
            <a:spLocks noGrp="1"/>
          </p:cNvSpPr>
          <p:nvPr>
            <p:ph sz="quarter" idx="13"/>
          </p:nvPr>
        </p:nvSpPr>
        <p:spPr>
          <a:xfrm>
            <a:off x="457200" y="1153077"/>
            <a:ext cx="4410075" cy="4492625"/>
          </a:xfrm>
        </p:spPr>
        <p:txBody>
          <a:bodyPr>
            <a:normAutofit fontScale="25000" lnSpcReduction="20000"/>
          </a:bodyPr>
          <a:lstStyle/>
          <a:p>
            <a:pPr>
              <a:lnSpc>
                <a:spcPct val="120000"/>
              </a:lnSpc>
              <a:spcBef>
                <a:spcPct val="100000"/>
              </a:spcBef>
              <a:buSzPct val="99000"/>
            </a:pPr>
            <a:r>
              <a:rPr lang="en-US" sz="4800" kern="1200" dirty="0">
                <a:latin typeface="Arial" panose="020B0604020202020204" pitchFamily="34" charset="0"/>
                <a:cs typeface="Arial" panose="020B0604020202020204" pitchFamily="34" charset="0"/>
              </a:rPr>
              <a:t>Jurisdictions and organizations across the Nation use Emergency Operations Centers (EOCs) as an element of their emergency management programs.</a:t>
            </a:r>
            <a:endParaRPr lang="en-US" sz="4800" dirty="0">
              <a:effectLst/>
            </a:endParaRPr>
          </a:p>
          <a:p>
            <a:pPr>
              <a:lnSpc>
                <a:spcPct val="120000"/>
              </a:lnSpc>
              <a:spcBef>
                <a:spcPct val="100000"/>
              </a:spcBef>
              <a:buSzPct val="99000"/>
            </a:pPr>
            <a:r>
              <a:rPr lang="en-US" sz="4800" kern="1200" dirty="0">
                <a:latin typeface="Arial" panose="020B0604020202020204" pitchFamily="34" charset="0"/>
                <a:cs typeface="Arial" panose="020B0604020202020204" pitchFamily="34" charset="0"/>
              </a:rPr>
              <a:t>Typically, an Emergency Operations Center (EOC) supports the on-scene response by relieving the Incident Commander of the burden of external coordination and the responsibility for securing additional resources. </a:t>
            </a:r>
            <a:endParaRPr lang="en-US" sz="4800" dirty="0">
              <a:effectLst/>
            </a:endParaRPr>
          </a:p>
          <a:p>
            <a:pPr>
              <a:lnSpc>
                <a:spcPct val="120000"/>
              </a:lnSpc>
              <a:spcBef>
                <a:spcPct val="100000"/>
              </a:spcBef>
              <a:buSzPct val="99000"/>
            </a:pPr>
            <a:r>
              <a:rPr lang="en-US" sz="4800" b="1" kern="1200" dirty="0">
                <a:latin typeface="Arial" panose="020B0604020202020204" pitchFamily="34" charset="0"/>
                <a:cs typeface="Arial" panose="020B0604020202020204" pitchFamily="34" charset="0"/>
              </a:rPr>
              <a:t>An EOC is:</a:t>
            </a:r>
            <a:r>
              <a:rPr lang="en-US" sz="4800" kern="1200" dirty="0">
                <a:latin typeface="Arial" panose="020B0604020202020204" pitchFamily="34" charset="0"/>
                <a:cs typeface="Arial" panose="020B0604020202020204" pitchFamily="34" charset="0"/>
              </a:rPr>
              <a:t> </a:t>
            </a:r>
            <a:endParaRPr lang="en-US" sz="4800" dirty="0">
              <a:effectLst/>
            </a:endParaRPr>
          </a:p>
          <a:p>
            <a:pPr marL="254000" lvl="1" indent="-254000">
              <a:lnSpc>
                <a:spcPct val="120000"/>
              </a:lnSpc>
              <a:spcBef>
                <a:spcPct val="100000"/>
              </a:spcBef>
              <a:buSzPct val="99000"/>
            </a:pPr>
            <a:r>
              <a:rPr lang="en-US" sz="4800" kern="1200" dirty="0">
                <a:latin typeface="Arial" panose="020B0604020202020204" pitchFamily="34" charset="0"/>
                <a:cs typeface="Arial" panose="020B0604020202020204" pitchFamily="34" charset="0"/>
              </a:rPr>
              <a:t>A physical or virtual location where staff from multiple agencies come together to address imminent threats and hazards</a:t>
            </a:r>
            <a:endParaRPr lang="en-US" sz="4800" dirty="0"/>
          </a:p>
          <a:p>
            <a:pPr marL="254000" lvl="1" indent="-254000">
              <a:lnSpc>
                <a:spcPct val="120000"/>
              </a:lnSpc>
              <a:spcBef>
                <a:spcPct val="100000"/>
              </a:spcBef>
              <a:buSzPct val="99000"/>
            </a:pPr>
            <a:r>
              <a:rPr lang="en-US" sz="4800" kern="1200" dirty="0">
                <a:latin typeface="Arial" panose="020B0604020202020204" pitchFamily="34" charset="0"/>
                <a:cs typeface="Arial" panose="020B0604020202020204" pitchFamily="34" charset="0"/>
              </a:rPr>
              <a:t>Staffed with personnel trained for, and authorized to, represent their agency/discipline </a:t>
            </a:r>
            <a:endParaRPr lang="en-US" sz="4800" dirty="0">
              <a:effectLst/>
            </a:endParaRPr>
          </a:p>
          <a:p>
            <a:pPr marL="254000" lvl="1" indent="-254000">
              <a:lnSpc>
                <a:spcPct val="120000"/>
              </a:lnSpc>
              <a:spcBef>
                <a:spcPct val="100000"/>
              </a:spcBef>
              <a:buSzPct val="99000"/>
            </a:pPr>
            <a:r>
              <a:rPr lang="en-US" sz="4800" kern="1200" dirty="0">
                <a:latin typeface="Arial" panose="020B0604020202020204" pitchFamily="34" charset="0"/>
                <a:cs typeface="Arial" panose="020B0604020202020204" pitchFamily="34" charset="0"/>
              </a:rPr>
              <a:t>Equipped with mechanisms for communicating with the incident site</a:t>
            </a:r>
            <a:endParaRPr lang="en-US" sz="4800" dirty="0">
              <a:effectLst/>
            </a:endParaRPr>
          </a:p>
          <a:p>
            <a:pPr marL="254000" lvl="1" indent="-254000">
              <a:lnSpc>
                <a:spcPct val="120000"/>
              </a:lnSpc>
              <a:spcBef>
                <a:spcPct val="100000"/>
              </a:spcBef>
              <a:buSzPct val="99000"/>
            </a:pPr>
            <a:r>
              <a:rPr lang="en-US" sz="4800" kern="1200" dirty="0">
                <a:latin typeface="Arial" panose="020B0604020202020204" pitchFamily="34" charset="0"/>
                <a:cs typeface="Arial" panose="020B0604020202020204" pitchFamily="34" charset="0"/>
              </a:rPr>
              <a:t>Providing support to the incident by obtaining resources </a:t>
            </a:r>
            <a:endParaRPr lang="en-US" sz="4800" dirty="0">
              <a:effectLst/>
            </a:endParaRPr>
          </a:p>
          <a:p>
            <a:pPr marL="254000" lvl="1" indent="-254000">
              <a:lnSpc>
                <a:spcPct val="120000"/>
              </a:lnSpc>
              <a:spcBef>
                <a:spcPct val="100000"/>
              </a:spcBef>
              <a:buSzPct val="99000"/>
            </a:pPr>
            <a:r>
              <a:rPr lang="en-US" sz="4800" kern="1200" dirty="0">
                <a:latin typeface="Arial" panose="020B0604020202020204" pitchFamily="34" charset="0"/>
                <a:cs typeface="Arial" panose="020B0604020202020204" pitchFamily="34" charset="0"/>
              </a:rPr>
              <a:t>Applicable at different levels of government </a:t>
            </a:r>
            <a:endParaRPr lang="en-US" sz="4800" dirty="0">
              <a:effectLst/>
            </a:endParaRP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 </a:t>
            </a:r>
            <a:endParaRPr lang="en-US" dirty="0"/>
          </a:p>
        </p:txBody>
      </p:sp>
      <p:pic>
        <p:nvPicPr>
          <p:cNvPr id="4" name="Content Placeholder 3" descr="Woman working at computer in front of television screens showing weather forecasts in an Emergency Operations Cente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11718" y="2308073"/>
            <a:ext cx="1714739" cy="2181529"/>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spcBef>
                <a:spcPct val="100000"/>
              </a:spcBef>
              <a:buSzPct val="99000"/>
            </a:pPr>
            <a:r>
              <a:rPr lang="en-US" altLang="en-US"/>
              <a:t>Joint Information Center</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Another coordination entity is the Joint Information Center (JIC). The JIC: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May be established to coordinate all incident-related public information activities</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Serves as the central point of contact for all news media-when possible, public information officials from all participating agencies should co-locate at the JIC</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JICs may be established at various levels of government and at incident sites. Depending on your role in the incident, you may need to direct individuals or organizations to the JIC to obtain information. </a:t>
            </a:r>
            <a:endParaRPr lang="en-US"/>
          </a:p>
        </p:txBody>
      </p:sp>
      <p:pic>
        <p:nvPicPr>
          <p:cNvPr id="4" name="Content Placeholder 3" descr="Reporter interviewing spokesman"/>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11718" y="2308073"/>
            <a:ext cx="1714739" cy="2181529"/>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Five Major ICS Functional Areas</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There are five major Incident Command System (ICS) functional areas that are the foundation on which an incident management organization develops.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These functions apply to incidents of all sizes and types, including both planned events and ones that occur without warning.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If you are in an incident and hear these terms, its important for you to know what they mean. For instance, you may be directed to provide documents to the Planning Section or receipts to the Finance/Administration Section. </a:t>
            </a:r>
            <a:endParaRPr lang="en-US"/>
          </a:p>
        </p:txBody>
      </p:sp>
      <p:pic>
        <p:nvPicPr>
          <p:cNvPr id="4" name="Content Placeholder 3" descr="Image showing five blocks labeled Command, Operations, Planning, Logistics, Finance/Administration."/>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649770" y="2146125"/>
            <a:ext cx="2038635" cy="2505425"/>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spcBef>
                <a:spcPct val="100000"/>
              </a:spcBef>
              <a:buSzPct val="99000"/>
            </a:pPr>
            <a:r>
              <a:rPr lang="en-US" altLang="en-US" dirty="0"/>
              <a:t>Incident Command or Incident Coordination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fontScale="55000" lnSpcReduction="20000"/>
          </a:bodyPr>
          <a:lstStyle/>
          <a:p>
            <a:pPr>
              <a:lnSpc>
                <a:spcPct val="120000"/>
              </a:lnSpc>
              <a:spcBef>
                <a:spcPct val="100000"/>
              </a:spcBef>
              <a:buSzPct val="99000"/>
            </a:pPr>
            <a:r>
              <a:rPr lang="en-US" b="1" kern="1200" dirty="0">
                <a:latin typeface="Arial" panose="020B0604020202020204" pitchFamily="34" charset="0"/>
                <a:cs typeface="Arial" panose="020B0604020202020204" pitchFamily="34" charset="0"/>
              </a:rPr>
              <a:t>Do these statements represent Incident Command or Incident Coordination?</a:t>
            </a:r>
            <a:endParaRPr lang="en-US" dirty="0">
              <a:effectLst/>
            </a:endParaRPr>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Establish objectives, make assignments, and order resources. </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Collect, analyze, and disseminate information.</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Synchronize public information messages.</a:t>
            </a:r>
            <a:endParaRPr lang="en-US" dirty="0"/>
          </a:p>
          <a:p>
            <a:pPr marL="254000" lvl="1" indent="-254000">
              <a:lnSpc>
                <a:spcPct val="120000"/>
              </a:lnSpc>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Establish priorities among incidents. </a:t>
            </a:r>
            <a:endParaRPr lang="en-US" dirty="0"/>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spcBef>
                <a:spcPct val="100000"/>
              </a:spcBef>
              <a:buSzPct val="99000"/>
            </a:pPr>
            <a:r>
              <a:rPr lang="en-US" altLang="en-US"/>
              <a:t>Unit 3 Summary</a:t>
            </a:r>
          </a:p>
        </p:txBody>
      </p:sp>
      <p:sp>
        <p:nvSpPr>
          <p:cNvPr id="2" name="Content Placeholder 1"/>
          <p:cNvSpPr>
            <a:spLocks noGrp="1"/>
          </p:cNvSpPr>
          <p:nvPr>
            <p:ph idx="1"/>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This unit introduced you to the: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Five major Incident Command System (ICS) Functional Areas.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ICS organizational structure.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Incident Commander roles and responsibilities.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Selection and transfer of Incident Commanders.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Command Staff roles and responsibilities.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Differences between incident command and incident coordination. </a:t>
            </a:r>
            <a:endParaRPr lang="en-US"/>
          </a:p>
          <a:p>
            <a:pPr>
              <a:lnSpc>
                <a:spcPct val="120000"/>
              </a:lnSpc>
              <a:spcBef>
                <a:spcPct val="100000"/>
              </a:spcBef>
              <a:buSzPct val="99000"/>
            </a:pPr>
            <a:r>
              <a:rPr lang="en-US" kern="1200">
                <a:latin typeface="Arial" panose="020B0604020202020204" pitchFamily="34" charset="0"/>
                <a:cs typeface="Arial" panose="020B0604020202020204" pitchFamily="34" charset="0"/>
              </a:rPr>
              <a:t>The next unit provides an introduction to the ICS General Staff Roles.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31</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a:t>ICS Functional Area Descriptions</a:t>
            </a:r>
          </a:p>
        </p:txBody>
      </p:sp>
      <p:sp>
        <p:nvSpPr>
          <p:cNvPr id="2" name="Content Placeholder 1"/>
          <p:cNvSpPr>
            <a:spLocks noGrp="1"/>
          </p:cNvSpPr>
          <p:nvPr>
            <p:ph sz="quarter" idx="13"/>
          </p:nvPr>
        </p:nvSpPr>
        <p:spPr/>
        <p:txBody>
          <a:bodyPr>
            <a:normAutofit fontScale="47500" lnSpcReduction="20000"/>
          </a:bodyPr>
          <a:lstStyle/>
          <a:p>
            <a:pPr>
              <a:lnSpc>
                <a:spcPct val="120000"/>
              </a:lnSpc>
              <a:spcBef>
                <a:spcPct val="100000"/>
              </a:spcBef>
              <a:buSzPct val="99000"/>
            </a:pPr>
            <a:r>
              <a:rPr lang="en-US" b="1" kern="1200">
                <a:latin typeface="Arial" panose="020B0604020202020204" pitchFamily="34" charset="0"/>
                <a:cs typeface="Arial" panose="020B0604020202020204" pitchFamily="34" charset="0"/>
              </a:rPr>
              <a:t>Incident Command</a:t>
            </a:r>
            <a:r>
              <a:rPr lang="en-US" kern="1200">
                <a:latin typeface="Arial" panose="020B0604020202020204" pitchFamily="34" charset="0"/>
                <a:cs typeface="Arial" panose="020B0604020202020204" pitchFamily="34" charset="0"/>
              </a:rPr>
              <a:t>: Sets the incident objectives, strategies, and priorities, and has overall responsibility for the incident.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Operations</a:t>
            </a:r>
            <a:r>
              <a:rPr lang="en-US" kern="1200">
                <a:latin typeface="Arial" panose="020B0604020202020204" pitchFamily="34" charset="0"/>
                <a:cs typeface="Arial" panose="020B0604020202020204" pitchFamily="34" charset="0"/>
              </a:rPr>
              <a:t>: Conducts operations to reach the incident objectives. Establishes tactics and directs all operational resources.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Planning</a:t>
            </a:r>
            <a:r>
              <a:rPr lang="en-US" kern="1200">
                <a:latin typeface="Arial" panose="020B0604020202020204" pitchFamily="34" charset="0"/>
                <a:cs typeface="Arial" panose="020B0604020202020204" pitchFamily="34" charset="0"/>
              </a:rPr>
              <a:t>: Supports the incident action planning process by tracking resources, collecting/analyzing information, and maintaining documentation.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Logistics</a:t>
            </a:r>
            <a:r>
              <a:rPr lang="en-US" kern="1200">
                <a:latin typeface="Arial" panose="020B0604020202020204" pitchFamily="34" charset="0"/>
                <a:cs typeface="Arial" panose="020B0604020202020204" pitchFamily="34" charset="0"/>
              </a:rPr>
              <a:t>: Arranges for resources and needed services to support achievement of the incident objectives (resources can include personnel, equipment, teams, supplies, and facilities).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Finance/Administration</a:t>
            </a:r>
            <a:r>
              <a:rPr lang="en-US" kern="1200">
                <a:latin typeface="Arial" panose="020B0604020202020204" pitchFamily="34" charset="0"/>
                <a:cs typeface="Arial" panose="020B0604020202020204" pitchFamily="34" charset="0"/>
              </a:rPr>
              <a:t>: Monitors costs related to the incident. Provides accounting, procurement, time recording, and cost analyses. </a:t>
            </a:r>
            <a:endParaRPr lang="en-US"/>
          </a:p>
        </p:txBody>
      </p:sp>
      <p:pic>
        <p:nvPicPr>
          <p:cNvPr id="4" name="Content Placeholder 3" descr="Image showing five blocks labeled Command, Operations, Planning, Logistics, Finance/Administration."/>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649770" y="2146125"/>
            <a:ext cx="2038635" cy="2505425"/>
          </a:xfrm>
        </p:spPr>
      </p:pic>
      <p:sp>
        <p:nvSpPr>
          <p:cNvPr id="5" name="Slide Number Placeholder 4"/>
          <p:cNvSpPr>
            <a:spLocks noGrp="1"/>
          </p:cNvSpPr>
          <p:nvPr>
            <p:ph type="sldNum" sz="quarter" idx="17"/>
          </p:nvPr>
        </p:nvSpPr>
        <p:spPr/>
        <p:txBody>
          <a:bodyPr/>
          <a:lstStyle/>
          <a:p>
            <a:pPr>
              <a:spcBef>
                <a:spcPct val="100000"/>
              </a:spcBef>
              <a:buSzPct val="99000"/>
            </a:pPr>
            <a:fld id="{60CF6C89-CC56-449A-AFD2-83EB4040CB23}"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Intelligence/Investigations Function in ICS</a:t>
            </a:r>
          </a:p>
        </p:txBody>
      </p:sp>
      <p:sp>
        <p:nvSpPr>
          <p:cNvPr id="4" name="Slide Number Placeholder 3"/>
          <p:cNvSpPr>
            <a:spLocks noGrp="1"/>
          </p:cNvSpPr>
          <p:nvPr>
            <p:ph type="sldNum" sz="quarter" idx="11"/>
          </p:nvPr>
        </p:nvSpPr>
        <p:spPr/>
        <p:txBody>
          <a:bodyPr/>
          <a:lstStyle/>
          <a:p>
            <a:pPr>
              <a:spcBef>
                <a:spcPct val="100000"/>
              </a:spcBef>
              <a:buSzPct val="99000"/>
            </a:pPr>
            <a:fld id="{767D7F6F-7B32-4E58-BF88-07ECBE3D5E98}" type="slidenum">
              <a:rPr lang="en-US" altLang="en-US" smtClean="0"/>
              <a:pPr>
                <a:spcBef>
                  <a:spcPct val="100000"/>
                </a:spcBef>
                <a:buSzPct val="99000"/>
              </a:pPr>
              <a:t>5</a:t>
            </a:fld>
            <a:endParaRPr lang="en-US" altLang="en-US"/>
          </a:p>
        </p:txBody>
      </p:sp>
      <p:pic>
        <p:nvPicPr>
          <p:cNvPr id="5" name="Content Placeholder 4" descr="NIMS Org Chart with Incident Commander or Unified Command at the top, Command Staff next level, Operations Section, Possible location for Intelligence/Investigations Section, Planning Section, Logistics Section, Finance/Administration Section. Text box pointing to Command Staff, Planning Section, Intelligence/Investigations Function, Operations Section. Box says Possible Locations for The Intelligence/Investigations Functio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812" y="1721795"/>
            <a:ext cx="6352509" cy="3107843"/>
          </a:xfr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Review of Functional Areas (1 of 5)</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Which ICS Functional Area supports the incident action planning process by tracking resources, collecting/analyzing information, and maintaining documentation?</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Review of Functional Areas (2 of 5)</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Which ICS Functional Area sets the incident objectives, strategies, and priorities, and has overall responsibility for the incident?</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Review of Functional Areas (3 of 5)</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Which ICS Functional Area conducts operations to reach the incident objectives, establishes tactics, and directs all operational resources?</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Review of Functional Areas (4 of 5)</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Which ICS Functional Area monitors costs related to the incident and provides accounting, procurement, time recording, and cost analyses?</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0329CD77-18AB-4E67-99B7-8B82100F296C}"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68ddf3f-b77f-46a0-9295-2b9495b5142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Props1.xml><?xml version="1.0" encoding="utf-8"?>
<ds:datastoreItem xmlns:ds="http://schemas.openxmlformats.org/officeDocument/2006/customXml" ds:itemID="{20EE0F43-EC96-430A-ADE3-C99F7F5F91A8}">
  <ds:schemaRefs>
    <ds:schemaRef ds:uri="http://schemas.microsoft.com/sharepoint/v3/contenttype/forms"/>
  </ds:schemaRefs>
</ds:datastoreItem>
</file>

<file path=customXml/itemProps2.xml><?xml version="1.0" encoding="utf-8"?>
<ds:datastoreItem xmlns:ds="http://schemas.openxmlformats.org/officeDocument/2006/customXml" ds:itemID="{1D4985D2-CBB9-45F1-817D-84673EC2E481}">
  <ds:schemaRefs>
    <ds:schemaRef ds:uri="Microsoft.SharePoint.Taxonomy.ContentTypeSync"/>
  </ds:schemaRefs>
</ds:datastoreItem>
</file>

<file path=customXml/itemProps3.xml><?xml version="1.0" encoding="utf-8"?>
<ds:datastoreItem xmlns:ds="http://schemas.openxmlformats.org/officeDocument/2006/customXml" ds:itemID="{F8198200-4AC1-4FA3-AE1F-5B8CF723E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01F838-AF6C-41C3-9A9C-68449EA3D5BA}">
  <ds:schemaRefs>
    <ds:schemaRef ds:uri="http://purl.org/dc/terms/"/>
    <ds:schemaRef ds:uri="http://purl.org/dc/dcmitype/"/>
    <ds:schemaRef ds:uri="cc899b91-0dc8-40bb-9e15-ac49ad5b7986"/>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EMI_PPT_V5</Template>
  <TotalTime>0</TotalTime>
  <Words>2243</Words>
  <Application>Microsoft Office PowerPoint</Application>
  <PresentationFormat>On-screen Show (4:3)</PresentationFormat>
  <Paragraphs>174</Paragraphs>
  <Slides>31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Wingdings</vt:lpstr>
      <vt:lpstr>EMI_PPT</vt:lpstr>
      <vt:lpstr>Unit 3 Overview</vt:lpstr>
      <vt:lpstr>ICS Functional Areas and Command Staff Roles</vt:lpstr>
      <vt:lpstr>Five Major ICS Functional Areas</vt:lpstr>
      <vt:lpstr>ICS Functional Area Descriptions</vt:lpstr>
      <vt:lpstr>Intelligence/Investigations Function in ICS</vt:lpstr>
      <vt:lpstr>Review of Functional Areas (1 of 5)</vt:lpstr>
      <vt:lpstr>Review of Functional Areas (2 of 5)</vt:lpstr>
      <vt:lpstr>Review of Functional Areas (3 of 5)</vt:lpstr>
      <vt:lpstr>Review of Functional Areas (4 of 5)</vt:lpstr>
      <vt:lpstr>Review of Functional Areas (5 of 5)</vt:lpstr>
      <vt:lpstr>ICS Structure</vt:lpstr>
      <vt:lpstr>Incident Command Definition</vt:lpstr>
      <vt:lpstr>Incident Commander</vt:lpstr>
      <vt:lpstr>Incident Commander Discussion</vt:lpstr>
      <vt:lpstr>Incident Commander Responsibilities</vt:lpstr>
      <vt:lpstr>Selecting or Changing Incident Commanders</vt:lpstr>
      <vt:lpstr>Transfer of Command Discussion</vt:lpstr>
      <vt:lpstr>Deputy Incident Commander Discussion</vt:lpstr>
      <vt:lpstr>Delegating Incident Management Responsibilities</vt:lpstr>
      <vt:lpstr>ICS Command Staff</vt:lpstr>
      <vt:lpstr>Command Staff Overview - Video</vt:lpstr>
      <vt:lpstr>Command Staff Knowledge Check (1 of 3)</vt:lpstr>
      <vt:lpstr>Command Staff Knowledge Check (2 of 3)</vt:lpstr>
      <vt:lpstr>Command Staff Knowledge Check (3 of 3)</vt:lpstr>
      <vt:lpstr>Command Staff Roles - Activity 3.1</vt:lpstr>
      <vt:lpstr>Incident Coordination</vt:lpstr>
      <vt:lpstr>Command and Coordination</vt:lpstr>
      <vt:lpstr>Emergency Operations Center Role</vt:lpstr>
      <vt:lpstr>Joint Information Center</vt:lpstr>
      <vt:lpstr>Incident Command or Incident Coordination</vt:lpstr>
      <vt:lpstr>Unit 3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2018-11-28T15:15:51Z</dcterms:created>
  <dcterms:modified xsi:type="dcterms:W3CDTF">2022-02-24T17:26:06Z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ies>
</file>