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7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6DC91FE-F1A4-4FBE-985E-6AF90A4BA6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85507-A5B2-4431-8973-C3AA1FEE4A8E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E68BA0-F425-40FD-AD0D-4B8F37EF7E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215E26B-EFD7-49D1-A7E8-1E0F1A5C1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93987-22A4-4351-B36A-5A1F40379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756457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B84FC8-3452-4104-9AB1-6923936773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ABC8A-FC67-40AA-8DBE-03BE2D4AD2A6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19AEE82-EE7F-4BDD-AEA4-11E650AE80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FEEAAC1-01C5-4A26-8FEA-13C7A35D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227419-AF21-42DC-ABDE-459EB9AFD1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844743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8228EAA-F338-4B09-866A-55B765AF02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957046-090F-4ED2-91D7-B39646D12807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137469F-35C6-4580-8BF4-B9856BAA65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32285-B89A-435C-BF67-3787110AE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1AAA08A-4B35-404E-BFCB-4B1C6FE6D1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171523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58B709-D51C-44D9-BDEE-44B1FCB570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4FA32-872C-426F-9F9D-A0C4E0571347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47FBFF-C0BD-44F6-BA71-468A7BAFC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F240DFA5-8109-45A4-B790-A048CB08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C7985-73E6-4371-8CC9-00E83D6CDE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980654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74D511-A655-466D-93A5-6583C3C58A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1B1D2-F079-402E-861E-1978CFA18F53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F4E78-A1B4-4B90-A34E-49E2338C9E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FE90370-B40E-4773-9E15-0B679C6D1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F3EDCB-3A3C-423B-8E71-3BD8350CA2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759374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A58891-60DA-4C02-B19D-7463619B4B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2275A-4CC1-497D-8C7B-A8C50B1A9CC6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63D10B-21A6-472E-B315-B8EF809C14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D3E51C7-A3DE-41D0-A9C3-B0E1CC4F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DF21AA-EFBE-4D1C-BD64-A5D36E4350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92994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410200"/>
          </a:xfrm>
        </p:spPr>
        <p:txBody>
          <a:bodyPr vert="eaVert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A2FFCF-D96D-450D-B8D6-85D09B6027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D2B6F-910F-470D-B82C-552D9F05A799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46B3B5-0D89-4721-8B01-E4660149B6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9873AD8-1D04-437D-9D79-8671842CF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C3D1DB-1C5D-427A-9FBD-F57C7E39CD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735410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397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8388"/>
            <a:ext cx="8229600" cy="464661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206791-9471-4EF2-9BA2-69F07917C2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B7FCB-5B38-450D-9293-150AE66F5AF9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E5533C-B7EB-4868-AB19-6772474BC8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F3FC0F1-3519-4CDF-B83A-DA1B778E7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C47BEC-579C-426A-9D76-B49CEC343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192064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257355-0B1E-48FA-B101-7D2099A3DE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A87F3-C722-4AC3-B6E4-4CDD8D4C01BC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8FE3C6-DAE2-4E0E-BD3A-D73882D029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114E515-A814-4D31-A595-2F83A1C9B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CB15ED-78B0-4B9F-8AA2-75D9062B41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668231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F282B9-323B-4C60-9D35-FCDD501F7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28B9E-7614-426E-BD41-3722FA08B1CB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D7D9AF-FF73-487D-A8C8-88E3BA7C12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3A19FDD-C902-46A5-A2B6-96F5CAAB5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A2E4BF-9106-443C-93CF-A8367127C1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3465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>
              <a:defRPr sz="2800" b="0"/>
            </a:lvl1pPr>
            <a:lvl2pPr>
              <a:defRPr sz="2800" b="0"/>
            </a:lvl2pPr>
            <a:lvl3pPr>
              <a:defRPr sz="2800" b="0"/>
            </a:lvl3pPr>
            <a:lvl4pPr marL="1371600" indent="-342900">
              <a:buSzPct val="75000"/>
              <a:buFont typeface="Wingdings" panose="05000000000000000000" pitchFamily="2" charset="2"/>
              <a:buChar char="§"/>
              <a:defRPr sz="2800" b="0"/>
            </a:lvl4pPr>
            <a:lvl5pPr>
              <a:defRPr sz="2800" b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4DDEBE-AC33-46B5-A8DB-049F62DE55B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CB79C6-2CBE-4A75-83CA-B08DB625D6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76F68E-FCC4-4B33-AA0A-84D654E3DB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872411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D969BE-768E-4B9E-8DD7-A66635AEA5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1E917-CA4B-463C-8FFC-ADA54E798E84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09925A-B218-4CF2-A13A-3CFF9247BF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32F2522-2F30-4BCA-BD6F-7FBDA773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0608-CC47-4E68-A4DC-F8BA931FD9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81725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Pic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651375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0BBB81-D081-4B86-97E8-CF89AC6702DB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7FE81-0A19-4548-B7D0-F127876325BC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DB1EBD-E241-43C1-BAFF-BF2C9FC523CD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79607E6-2BB4-4778-BC9E-4B40F74BAFE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DF31DA-5845-41E2-B830-17AC4CBCC0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003473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651375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83C0C1-FEB5-4724-B874-C13443301B48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39C3A-76D6-4D48-8525-7C7C50CFC4F4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F697DA-C0E7-4B20-82E5-817FCAB611B5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9707156-2AE0-4F27-8596-EDC718205BD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0E6123-E050-428B-8235-0D8D9E8287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169386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: Imag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8"/>
            <a:ext cx="8229600" cy="213346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57201" y="3472070"/>
            <a:ext cx="8229600" cy="217363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0AB4DF-0CA3-4770-A3D2-A446AB52F4A9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46919-EF5C-4E48-B767-5AFA76EA83DA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E67EF9-AC11-41DD-B70E-91457D360E8E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1017765-7C06-4DF3-B8D3-D53059D98C9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4D698F-9845-41CF-9853-112A716662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759862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ne Column TopBottom Top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8"/>
            <a:ext cx="8229600" cy="88275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57201" y="2057400"/>
            <a:ext cx="8229600" cy="358830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9E67D4-B083-4D81-87A0-750556A2F88D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AFE07-58F6-44C8-84B4-4E9B6796041A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1D6B68-0CF7-4794-9634-DCC13CE0ACF2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1F62032-131E-454F-A177-7FCFF19A575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2902B9-963C-44FE-B7F7-57F5664D80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362121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lumn Smal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1" y="1153077"/>
            <a:ext cx="1371600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1905001" y="1153077"/>
            <a:ext cx="6781800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2F5018-61C3-4B86-87E7-53CDBB0625FB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61CD6-38B0-42E5-9546-E0538D0EA5D3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1E5E12-2A32-41DB-A34E-0B5E20047C56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97CB6F7F-C144-4D05-A1E0-443640C5C5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C40BF-295A-421B-AD1F-17924F101A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911449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1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6B2B7BF-9556-437B-A8BE-7307A9999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0C066-67E4-4FB3-AB90-CD8CE3148FEA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31B5D01-E45D-4C46-9FE1-A6A966FB2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9B242DC-179B-4D97-AB31-8B48A30E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DE9003-9747-4431-950D-4B1CA587AA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7671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EMA Visual Template">
            <a:extLst>
              <a:ext uri="{FF2B5EF4-FFF2-40B4-BE49-F238E27FC236}">
                <a16:creationId xmlns:a16="http://schemas.microsoft.com/office/drawing/2014/main" id="{DD4F947C-EEF7-47DD-80FF-39BE6A755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04159D12-E9FC-4AB0-85BA-82EF7413E0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438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E3B6743D-BDCB-44F5-987F-981677802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8388"/>
            <a:ext cx="8229600" cy="464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96E18B5-7224-4D5C-9D27-E489B953E09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3D5DDAF-9392-47AD-81A5-CD296BF5C008}" type="datetimeFigureOut">
              <a:rPr lang="en-US"/>
              <a:pPr>
                <a:defRPr/>
              </a:pPr>
              <a:t>6/9/2020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D6787C7-8DD5-4F53-A0C0-DD54541C04D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D46AB47-DDA2-4A91-B45E-6AD845251D27}"/>
              </a:ext>
            </a:extLst>
          </p:cNvPr>
          <p:cNvCxnSpPr/>
          <p:nvPr/>
        </p:nvCxnSpPr>
        <p:spPr>
          <a:xfrm>
            <a:off x="457200" y="990600"/>
            <a:ext cx="80772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D2C6CEA-EA44-40E1-8C1A-866ADE56DB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4F8FE"/>
                </a:solidFill>
              </a:defRPr>
            </a:lvl1pPr>
          </a:lstStyle>
          <a:p>
            <a:fld id="{0816240A-C87F-4CBB-87D3-18AF224165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8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</p:sldLayoutIdLst>
  <p:transition>
    <p:wipe dir="r"/>
  </p:transition>
  <p:txStyles>
    <p:titleStyle>
      <a:lvl1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tabLst>
          <a:tab pos="401638" algn="l"/>
        </a:tabLst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4572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2pPr>
      <a:lvl3pPr marL="914400" indent="-3429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3pPr>
      <a:lvl4pPr marL="1371600" indent="-3429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4pPr>
      <a:lvl5pPr marL="2174875" indent="-228600" algn="l" rtl="0" fontAlgn="base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5pPr>
      <a:lvl6pPr marL="26320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6pPr>
      <a:lvl7pPr marL="30892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7pPr>
      <a:lvl8pPr marL="35464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8pPr>
      <a:lvl9pPr marL="40036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D09D7AD0-9EB1-4D8F-B81B-2F4BE37CB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Overall Course Objectives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43372C-CDFF-49AB-ACFE-DAF09C101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This course provides an introduction to the National Incident Management System (NIMS). At the end of the course, you will be able to demonstrate knowledge and a basic understanding of NIMS concepts, principles and components. </a:t>
            </a:r>
          </a:p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More specifically, you will be able to: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Describe and identify the key concepts, principles, scope, and applicability underlying NIMS.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Describe activities and methods for managing resources.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Describe the NIMS Management Characteristics.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Identify and describe Incident Command System (ICS) organizational structures.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Explain Emergency Operations Center (EOC) functions, common models for staff organization, and activation levels.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Explain the interconnectivity within the NIMS Command and Coordination structures:  ICS, EOC, Joint Information System (JIS), and Multiagency Coordination Groups (MAC Groups).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Identify and describe the characteristics of communications and information systems, effective communication, incident information, and communication standards and formats. </a:t>
            </a:r>
          </a:p>
          <a:p>
            <a:pPr>
              <a:spcBef>
                <a:spcPct val="100000"/>
              </a:spcBef>
              <a:buSzPct val="99000"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Note: This course provides a basic introduction to NIMS. It is not designed to replace Incident Command System and position-specific training.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A9C9F3-7EB1-4C4D-AD7A-B9EAE9BDA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8F76F68E-FCC4-4B33-AA0A-84D654E3DB7B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1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1FE4DE3B-ABB8-4FA0-AE1C-53D8EC38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Student Introductions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DCBF8F4-5D85-41FB-BABF-13FBAA22C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Introduce yourself by providing: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Your name.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Your job title.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Your organization.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A brief statement of your overall experience with emergency or incident response.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26110C-C12E-4F1C-8E21-5CCAE53FDC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8F76F68E-FCC4-4B33-AA0A-84D654E3DB7B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2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F68F633-C947-4DD2-B599-973B125E4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Student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5839C-8B69-43FD-B193-4AA6C0C69A8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What do you expect to gain from this course? </a:t>
            </a:r>
            <a:endParaRPr lang="en-US"/>
          </a:p>
        </p:txBody>
      </p:sp>
      <p:pic>
        <p:nvPicPr>
          <p:cNvPr id="8" name="Picture 4" descr="Discussion Question Icon">
            <a:extLst>
              <a:ext uri="{FF2B5EF4-FFF2-40B4-BE49-F238E27FC236}">
                <a16:creationId xmlns:a16="http://schemas.microsoft.com/office/drawing/2014/main" id="{07BBC747-98ED-4CC2-8C70-171D3F1FBB4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815" y="1952588"/>
            <a:ext cx="314369" cy="53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99D121-649E-4A25-AE93-4BA4DC7F1E5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4F4D698F-9845-41CF-9853-112A7166620A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3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14EBF43-9F4C-452F-9C67-B9881AEFB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Instructor Expectations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4A0C2A-E7F0-4191-A860-7F7F9A537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Cooperate with the group.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Be open minded to new ideas.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Participate actively in all of the training activities.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Return to class at the stated time.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Use what you learn in the course to perform effectively within an ICS organization.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77F2F2-6074-4055-83E4-C8F2E4368D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8F76F68E-FCC4-4B33-AA0A-84D654E3DB7B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4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17560E33-A877-457F-A1DB-72B2EA446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Course Structure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6ABCDD-2DC3-4D8F-A8B0-0D5A251F1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 course is divided into the following eight units, plus the Course Introduction: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Course Introduction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1: Fundamentals and Concepts of NIMS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2: NIMS Resource Management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3: NIMS Management Characteristics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4: Incident Command System (ICS)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5: Emergency Operations Centers (EOC)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6: Other NIMS Structures and Interconnectivity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7: Communications and Information Management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8: Course Summary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56D6D4-4D0C-4629-A208-D210D0A468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8F76F68E-FCC4-4B33-AA0A-84D654E3DB7B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5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9A242492-1B47-4700-A4E0-0A96B8488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Course Logistics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94A32B-1A4D-423C-B833-827A3A35E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Course agenda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Sign-in sheet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Breaks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Message and telephone location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Cell phone policy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Facilities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Other concerns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A429D3-9299-4F6F-B244-96CA09E21A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8F76F68E-FCC4-4B33-AA0A-84D654E3DB7B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6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E866C85-D889-472C-A78D-6AB000FAD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Agenda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FCDB45-7897-4717-842C-1817A97D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Morning Session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Course Introduction (30 minutes)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1: Fundamentals and Concepts of NIMS (45 minutes)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2: NIMS Resource Management (1 hour)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3: NIMS Management Characteristics (35 minutes)  </a:t>
            </a:r>
          </a:p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Afternoon Session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4: Incident Command System (ICS) (45 minutes)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5: Emergency Operations Centers (EOC) (45 minutes)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6: Other NIMS Structures and Interconnectivity (45 minutes)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7: Communications and Information Management (1 hour 15 minutes)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Unit 8: Course Summary and Final Exam (1 hour 15 minutes)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0D1068-7D3D-42AE-B5E8-7C88F240EB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8F76F68E-FCC4-4B33-AA0A-84D654E3DB7B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7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BB88FFB-F4B0-466C-A98C-10427791D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Course Completion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9F483F-4718-4125-B883-29AD17731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In order to successfully complete this course, you must: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Participate in unit activities.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Achieve 75% or higher on the final exam.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Complete the end-of-course evaluation.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A2D78B-FA3F-468C-85FE-A086CD7EC6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8F76F68E-FCC4-4B33-AA0A-84D654E3DB7B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8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EMI_PPT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MI_PPT_V6.potx" id="{FC01C7C7-62FB-4A69-A5C1-8EFFD6BA3C03}" vid="{C1B3EBA9-D2D7-43E0-A56C-4BA4FADFC1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EMI_PPT_V6</Template>
  <TotalTime>0</TotalTime>
  <Words>243</Words>
  <Application>Microsoft Office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EMI_PPT</vt:lpstr>
      <vt:lpstr>Overall Course Objectives</vt:lpstr>
      <vt:lpstr>Student Introductions</vt:lpstr>
      <vt:lpstr>Student Expectations</vt:lpstr>
      <vt:lpstr>Instructor Expectations</vt:lpstr>
      <vt:lpstr>Course Structure</vt:lpstr>
      <vt:lpstr>Course Logistics</vt:lpstr>
      <vt:lpstr>Agenda</vt:lpstr>
      <vt:lpstr>Course Completion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FEMA</dc:creator>
  <cp:lastModifiedBy/>
  <cp:revision>1</cp:revision>
  <dcterms:created xsi:type="dcterms:W3CDTF">2020-06-09T10:46:13Z</dcterms:created>
  <dcterms:modified xsi:type="dcterms:W3CDTF">2020-06-09T17:31:39Z</dcterms:modified>
</cp:coreProperties>
</file>