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2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83ABDF-EF77-4E13-B13C-074D8D2621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5B152-CB35-4EDD-8C7A-8E64E13DA6A3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3D26A4-8D6D-4A41-B7A5-D09F26C9C6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4102EE3-74C7-46C5-A0CE-F4928832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AF236C-5BB8-468B-A472-87277ABEA6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258538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7C87A-0897-45C3-92D9-C1ADD0DC05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4C438-662D-4F94-B700-55C68AC0264D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9EF289-7A6D-417E-9D9B-2A8B14108B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9FE8843-A867-40FE-BF37-44940E5B8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80FBE3-86CE-47BA-8F55-6561FCC2E6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915712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0E0C19-7D3E-4A2B-910C-E3AEC813A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BF058-46E4-4F45-9BA8-6921D7308E31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B23AEB2-788F-4DBD-942A-86138A0AD1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DD567-FE59-400C-8D67-8FDD9D5D4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C169483-5D13-4FE1-9102-87D8D7C17E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578249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7F78CD-23C6-414F-961E-CBBF918E9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08D3D-2BEF-453D-8507-A2994AF374F0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884511-D7A3-4FF0-A1F4-D13D513B63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5F947CC7-116B-4C5A-8E1D-AC19C4DB2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45FBB3-1B13-4C2F-ABFB-9FBAE0D51B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322730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D50E9D-7E59-4383-A270-F5E22CF43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A17-076A-47AC-B5CB-A6740EF7BF9E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B2CB43-726F-4FB6-B35E-FF0BA8C13D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5D588459-AEE6-4AFA-A547-51DB4539E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7D02F9-E26E-4856-9B5A-F7B559F459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052088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50031F-869C-4671-8513-1AC1084F7F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0B744-8DC1-48BB-83DA-071C1BB2D794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7AB4AA-8080-4177-806A-96EA66751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224066B-457F-4C94-BB7E-78883B79A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79D83-2390-4599-99FB-770D1A4748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267612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410200"/>
          </a:xfrm>
        </p:spPr>
        <p:txBody>
          <a:bodyPr vert="eaVert"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C32F38-28B2-4AF4-9E04-F24945A92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752A7-0478-449C-896A-6A926B9A49E9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A082DE-E11E-4933-A3DC-A7336735FA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A0E58A9-E554-42BB-A5C5-8E424809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D41750-7C6B-4C06-9E50-30682C086C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532324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397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8388"/>
            <a:ext cx="8229600" cy="464661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3144CA-244D-48B3-BEB9-67265903F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3CF74-0EC5-4B26-B925-F7B7A3674709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02E63D-92B1-49E1-8899-20828A6FA4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B384BD52-F2BC-466F-9165-4B22907E9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7EBBF-F7CA-437B-9271-D3C283F707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552109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38FD86-1FB4-43E3-A98B-C7CCAE9CEE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DED98-8AE1-41B2-AAC6-A6C7755538BE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4D5CF7-042F-4A0C-AF8C-1FB598EE1E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016546FF-4CBD-48AA-9F67-8DC0B51C0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8EA7F7-FEE2-458A-BC48-B8D2FD3C2F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125159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45CE3D-495D-49B9-8FE7-9C7AC40825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7D3E4-552D-400F-AE1A-2D14998907FA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E66729-0A7E-407B-BB65-5F0DAEF36B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6030976-D044-4E83-A704-B0288D346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BD87F5-7BFB-4C1C-B62E-CD4ACD393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46145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>
              <a:defRPr sz="2800" b="0"/>
            </a:lvl1pPr>
            <a:lvl2pPr>
              <a:defRPr sz="2800" b="0"/>
            </a:lvl2pPr>
            <a:lvl3pPr>
              <a:defRPr sz="2800" b="0"/>
            </a:lvl3pPr>
            <a:lvl4pPr marL="1371600" indent="-342900">
              <a:buSzPct val="75000"/>
              <a:buFont typeface="Wingdings" panose="05000000000000000000" pitchFamily="2" charset="2"/>
              <a:buChar char="§"/>
              <a:defRPr sz="2800" b="0"/>
            </a:lvl4pPr>
            <a:lvl5pPr>
              <a:defRPr sz="2800" b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065C47A-58E3-46EA-9811-B2823B2770C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BA7D4B3-1BB3-4E7A-B8D0-2B4B3969D2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96464F-124C-4D40-AF5B-1DBBF1756B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4118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EE816B-5CFE-4469-AAA1-F6D1701AAF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569D9-3B69-48E5-88B4-A8B043E8F7CE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1DBBAB-B4FC-4D36-9F54-6D924362BA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76BC7E2-4C52-46FA-B328-6FDABD5C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5692CC-0FF0-402F-A83E-52A05A85F7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8390130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ic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651375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8A2B60-2853-424D-93DF-027D5F5AC414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788CF-0D14-4A07-9AD7-FD731BFD0E2F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E05A89-2C91-4567-B974-F5817436817C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C330A63-F786-4DE5-870F-B522EF29E58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147D68-41E1-47E4-8EC7-2C3FA5B31E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063242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651375" y="1153077"/>
            <a:ext cx="4035425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B4DCEA-E8B6-4BF1-99D8-8843C6F64379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A9B8F-0FB4-4BBD-8158-6E7EC2939753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202754-DA51-47C7-A929-2E64A4751DD2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E3976C1-09D4-449D-98E8-B90BCB15089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306B5C-56E5-4132-9DC3-3A6E94F3A1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4251445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: Imag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8"/>
            <a:ext cx="8229600" cy="213346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57201" y="3472070"/>
            <a:ext cx="8229600" cy="217363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A4FBBC-7CE6-4202-864D-57D8D6F5CF4C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C59CA-D299-40CD-9E2C-9B7032F7D067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5071CE-A397-4B50-A2F9-822B7FD6D990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1FBD4D7-2B48-4BA7-9EC6-77D10B2A5BA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0A0C64-9032-4B0A-9370-F0EB31A895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724141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ne Column TopBottom Top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53078"/>
            <a:ext cx="8229600" cy="88275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457201" y="2057400"/>
            <a:ext cx="8229600" cy="358830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A87CF3-737A-40DE-BDF1-ED2654E1A6B5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B533E-5800-4520-9434-EBC4F0BCF9E5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4BB57F-DF13-4157-A8F0-BEEA01116B22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15E0275-651E-4AAD-AB3A-6A406B52B59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5221E-43C8-4F4B-9501-25561C0D14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63470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lumn Small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57201" y="1153077"/>
            <a:ext cx="1371600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4"/>
          </p:nvPr>
        </p:nvSpPr>
        <p:spPr>
          <a:xfrm>
            <a:off x="1905001" y="1153077"/>
            <a:ext cx="6781800" cy="4492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37E597-B642-46FC-852F-6C06ABA3DF5B}"/>
              </a:ext>
            </a:extLst>
          </p:cNvPr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BF3E6-98A9-40E7-99B3-0ECCA7AF0DBA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1402CA-1E0A-4252-A446-72561D727378}"/>
              </a:ext>
            </a:extLst>
          </p:cNvPr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E4A4777-14EA-49FB-A2B8-16965EE4434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AD911-9CEA-4E74-8308-51A4ACC433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4669363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14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1972BD1-49A5-4C41-9272-F7F326E553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18F32-CA1D-4AFD-895F-8F51A31E528D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EBF90E96-C3A5-4077-A7BC-19F63FC728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2C9AF46-EE8D-426B-9B7D-AB02F256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CFF43A-5F81-4B66-86CB-7D822D868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743001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EMA Visual Template">
            <a:extLst>
              <a:ext uri="{FF2B5EF4-FFF2-40B4-BE49-F238E27FC236}">
                <a16:creationId xmlns:a16="http://schemas.microsoft.com/office/drawing/2014/main" id="{3DAF2D9D-8C06-4E31-8A19-90BCE2D8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6CB897D9-65D2-4A76-9B0F-275BC7251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438"/>
            <a:ext cx="82296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1FE3349F-AD39-49D7-8774-5A1A46A527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8388"/>
            <a:ext cx="8229600" cy="464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D9DF093-7497-420D-8CB8-000AC71C0E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7C83670-E1EA-4235-99BA-87DECFAF93D5}" type="datetimeFigureOut">
              <a:rPr lang="en-US"/>
              <a:pPr>
                <a:defRPr/>
              </a:pPr>
              <a:t>2/24/2022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9C9122-4431-4C2B-B0E0-00981D296F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48A8E4-661E-4568-9CF8-2A4FC587357C}"/>
              </a:ext>
            </a:extLst>
          </p:cNvPr>
          <p:cNvCxnSpPr/>
          <p:nvPr/>
        </p:nvCxnSpPr>
        <p:spPr>
          <a:xfrm>
            <a:off x="457200" y="990600"/>
            <a:ext cx="807720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C4F3FA97-04CB-4B7D-B81B-2DF4D3C69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4F8FE"/>
                </a:solidFill>
              </a:defRPr>
            </a:lvl1pPr>
          </a:lstStyle>
          <a:p>
            <a:fld id="{F14662B5-0682-4DF1-997A-37199A7BE9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8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</p:sldLayoutIdLst>
  <p:transition>
    <p:wipe dir="r"/>
  </p:transition>
  <p:txStyles>
    <p:titleStyle>
      <a:lvl1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0066"/>
          </a:solidFill>
          <a:latin typeface="Times New Roman" pitchFamily="18" charset="0"/>
          <a:cs typeface="Arial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tabLst>
          <a:tab pos="401638" algn="l"/>
        </a:tabLst>
        <a:defRPr sz="2800">
          <a:solidFill>
            <a:srgbClr val="000066"/>
          </a:solidFill>
          <a:latin typeface="+mn-lt"/>
          <a:ea typeface="+mn-ea"/>
          <a:cs typeface="+mn-cs"/>
        </a:defRPr>
      </a:lvl1pPr>
      <a:lvl2pPr marL="4572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2pPr>
      <a:lvl3pPr marL="914400" indent="-3429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3pPr>
      <a:lvl4pPr marL="1371600" indent="-34290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tabLst>
          <a:tab pos="401638" algn="l"/>
        </a:tabLst>
        <a:defRPr sz="2800">
          <a:solidFill>
            <a:srgbClr val="000066"/>
          </a:solidFill>
          <a:latin typeface="+mn-lt"/>
          <a:cs typeface="+mn-cs"/>
        </a:defRPr>
      </a:lvl4pPr>
      <a:lvl5pPr marL="2174875" indent="-228600" algn="l" rtl="0" fontAlgn="base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5pPr>
      <a:lvl6pPr marL="26320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6pPr>
      <a:lvl7pPr marL="30892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7pPr>
      <a:lvl8pPr marL="35464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8pPr>
      <a:lvl9pPr marL="4003675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401638" algn="l"/>
        </a:tabLst>
        <a:defRPr sz="2000" b="1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ema.gov/national-incident-management-system" TargetMode="External"/><Relationship Id="rId13" Type="http://schemas.openxmlformats.org/officeDocument/2006/relationships/hyperlink" Target="http://www.preptoolkit.org/documents/1269813/1269861/HSEEP_Revision_Apr13_Final.pdf/65bc7843-1d10-47b7-bc0d-45118a4d21da" TargetMode="External"/><Relationship Id="rId3" Type="http://schemas.openxmlformats.org/officeDocument/2006/relationships/hyperlink" Target="http://training.fema.gov/emi.aspx" TargetMode="External"/><Relationship Id="rId7" Type="http://schemas.openxmlformats.org/officeDocument/2006/relationships/hyperlink" Target="http://www.fema.gov/media-library/assets/documents/33584" TargetMode="External"/><Relationship Id="rId12" Type="http://schemas.openxmlformats.org/officeDocument/2006/relationships/hyperlink" Target="https://training.fema.gov/emiweb/is/icsresource/index.htm" TargetMode="External"/><Relationship Id="rId2" Type="http://schemas.openxmlformats.org/officeDocument/2006/relationships/hyperlink" Target="http://www.fema.gov/national-incident-management-system" TargetMode="External"/><Relationship Id="rId16" Type="http://schemas.openxmlformats.org/officeDocument/2006/relationships/hyperlink" Target="https://www.dhs.gov/safecom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ema.gov/pdf/emergency/nims/nims_cred_guidelines_report.pdf" TargetMode="External"/><Relationship Id="rId11" Type="http://schemas.openxmlformats.org/officeDocument/2006/relationships/hyperlink" Target="http://training.fema.gov/emiweb/is/icsresource/index.htm" TargetMode="External"/><Relationship Id="rId5" Type="http://schemas.openxmlformats.org/officeDocument/2006/relationships/hyperlink" Target="http://www.fema.gov/media-library/assets/documents/84807" TargetMode="External"/><Relationship Id="rId15" Type="http://schemas.openxmlformats.org/officeDocument/2006/relationships/hyperlink" Target="http://www.dhs.gov/safecom" TargetMode="External"/><Relationship Id="rId10" Type="http://schemas.openxmlformats.org/officeDocument/2006/relationships/hyperlink" Target="https://training.fema.gov/is/" TargetMode="External"/><Relationship Id="rId4" Type="http://schemas.openxmlformats.org/officeDocument/2006/relationships/hyperlink" Target="http://www.fema.gov/pdf/emergency/nims/nims_training_program.pdf" TargetMode="External"/><Relationship Id="rId9" Type="http://schemas.openxmlformats.org/officeDocument/2006/relationships/hyperlink" Target="http://training.fema.gov/is/" TargetMode="External"/><Relationship Id="rId14" Type="http://schemas.openxmlformats.org/officeDocument/2006/relationships/hyperlink" Target="https://preptoolkit.fema.gov/documents/1269813/1269861/HSEEP_Revision_Apr13_Final.pdf/65bc7843-1d10-47b7-bc0d-45118a4d21d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raining.fema.gov/is/courseoverview.aspx?code=IS-700.b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5CC687C8-17FE-4CA6-BECE-969A8AD70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Lesson 8: Course Summary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3D9261-4B2E-4EF8-8841-1D783D893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Congratulations! You should now be able to demonstrate a basic understanding of NIMS concepts, principles, and components.</a:t>
            </a: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 course specifically discussed: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NIMS Overview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Fundamentals and Concepts of NIMS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NIMS Resource Management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NIMS Management Characteristics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Incident Command System (ICS)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Emergency Operations Centers (EOC)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Other NIMS Structures and Interconnectivity 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Communications and Information Management  </a:t>
            </a:r>
          </a:p>
          <a:p>
            <a:pPr>
              <a:spcBef>
                <a:spcPct val="100000"/>
              </a:spcBef>
              <a:buSzPct val="99000"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next few visuals will describe additional documents and resources that can provide assistance with understanding NIMS and its components.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81A7D8-5B83-4A42-B1A2-114FD17E8E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5796464F-124C-4D40-AF5B-1DBBF1756BAD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1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AB434561-B578-47D4-AF72-26A52A5BD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Related NIMS Documents and Resources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D59AC22-FEF6-46CE-A530-997FD35E7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FEMA has developed a variety of documents and resources to support NIMS implementation. </a:t>
            </a:r>
          </a:p>
          <a:p>
            <a:pPr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The hub for all NIMS information is </a:t>
            </a:r>
            <a: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http://www.fema.gov/national-incident-management-system</a:t>
            </a:r>
            <a: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b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en-US" altLang="en-US" sz="1100" kern="120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Links related to this course material include: 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FEMA's Emergency Management Institute: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https://training.fema.gov/emi.aspx</a:t>
            </a:r>
            <a:endParaRPr lang="en-US" altLang="en-US" sz="1100" kern="1200" dirty="0"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NIMS Training Program: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http://www.fema.gov/pdf/emergency/nims/nims_training_program.pdf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NIMS Intelligence and Investigations Function Guidance and Field Operations Guide: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http://www.fema.gov/media-library/assets/documents/84807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Guidelines for the Credentialing of Personnel: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http://www.fema.gov/pdf/emergency/nims/nims_cred_guidelines_report.pdf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ICS Forms Booklet: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http://www.fema.gov/media-library/assets/documents/33584</a:t>
            </a:r>
            <a:endParaRPr lang="en-US" altLang="en-US" sz="1100" kern="1200" dirty="0"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FEMA's NIMS Web site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https://www.fema.gov/national-incident-management-system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) provides guidance on NIMS implementation. 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FEMA’s Independent Study Program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https://training.fema.gov/is/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) offers numerous courses related to the NIMS components.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The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ICS Resource Center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https://training.fema.gov/emiweb/is/icsresource/index.htm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)   includes a summary of ICS principles, job aids, position checklists, forms, and reference materials. 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The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Homeland Security Exercise and Evaluation Program (HSEEP)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https://preptoolkit.fema.gov/documents/1269813/1269861/HSEEP_Revision_Apr13_Final.pdf/65bc7843-1d10-47b7-bc0d-45118a4d21da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) provides a standardized policy, methodology, and language for designing, developing, conducting, and evaluating all exercises.</a:t>
            </a:r>
          </a:p>
          <a:p>
            <a:pPr marL="254000" lvl="1" indent="-254000">
              <a:spcBef>
                <a:spcPts val="600"/>
              </a:spcBef>
              <a:buSzPct val="99000"/>
              <a:tabLst/>
            </a:pP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The 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SAFECOM Web site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en-US" sz="1100" kern="1200" dirty="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https://www.dhs.gov/safecom) provides</a:t>
            </a:r>
            <a:r>
              <a:rPr lang="en-US" altLang="en-US" sz="1100" kern="12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the emergency response community with information, best practices, and resources for meeting communications and interoperability needs. </a:t>
            </a:r>
            <a:endParaRPr lang="en-US" sz="11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0309FB-F737-45D7-BF40-139A310ABB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5796464F-124C-4D40-AF5B-1DBBF1756BAD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2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860D297-E6E4-4CD6-9C30-732FAB8B8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NIMS Summary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58C935-702B-4B32-B8A8-F52934138C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NIMS is a comprehensive nationwide framework developed through a consensus process based on incident management best practices proven by thousands of responders. </a:t>
            </a: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b="1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NIMS is about unifying how we respond.</a:t>
            </a: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In time of crisis, our communities and country count on us to be able to work together as a team. We all must commit to a common way of doing business. And that way of doing business is NIMS.</a:t>
            </a:r>
          </a:p>
          <a:p>
            <a:pPr>
              <a:spcBef>
                <a:spcPct val="100000"/>
              </a:spcBef>
              <a:buSzPct val="99000"/>
              <a:tabLst/>
            </a:pPr>
            <a:b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en-US" altLang="en-US" kern="120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"As NIMS continues to mature, its purpose remains the same: to enhance unity of effort by providing a common approach for managing incidents." Brock Long, FEMA Administrator </a:t>
            </a:r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9B4EFD34-B1A9-45E7-B6F6-2BB1C8808062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5" y="2051050"/>
            <a:ext cx="2143125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320700-558A-49EE-856E-1F8E3C22A3D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A9306B5C-56E5-4132-9DC3-3A6E94F3A14E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3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C4B62D8-E3BB-4966-B30D-F3D2F7F0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Certificate of Completion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0143FE-5EDA-47A4-B06E-2F70D190A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To receive a certificate of completion, students must take the multiple-choice Final Exam, and score 75 percent on the test. </a:t>
            </a: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To take the exam:</a:t>
            </a:r>
          </a:p>
          <a:p>
            <a:pPr marL="254000" lvl="1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Students must submit their tests online, and upon successful completion receive an e-mail message with a link to their electronic certification. </a:t>
            </a:r>
          </a:p>
          <a:p>
            <a:pPr marL="635000" lvl="2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Go to </a:t>
            </a: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https://training.fema.gov/is/courseoverview.aspx?code=IS-700.b</a:t>
            </a: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</a:p>
          <a:p>
            <a:pPr marL="635000" lvl="2" indent="-254000"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t>Click on "Take Final Exam."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2D0FB5-23E8-4652-9108-5A884DF63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5796464F-124C-4D40-AF5B-1DBBF1756BAD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4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F17E44A1-F910-431E-A3C6-4D721536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r>
              <a:rPr lang="en-US" altLang="en-US"/>
              <a:t>Course Evaluation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E62DF3-1583-4AE1-8A90-894488699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Completing the course evaluation form is important. Your comments will be used to evaluate the effectiveness of this course and make changes for future versions. </a:t>
            </a:r>
          </a:p>
          <a:p>
            <a:pPr>
              <a:spcBef>
                <a:spcPct val="100000"/>
              </a:spcBef>
              <a:buSzPct val="99000"/>
              <a:tabLst/>
            </a:pPr>
            <a:r>
              <a:rPr lang="en-US" altLang="en-US" kern="1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Please use the course evaluation forms provided by the organization sponsoring the course. 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FB97D18-A4C7-48E5-9531-03B5E68CFB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spcBef>
                <a:spcPct val="100000"/>
              </a:spcBef>
              <a:buSzPct val="99000"/>
            </a:pPr>
            <a:fld id="{5796464F-124C-4D40-AF5B-1DBBF1756BAD}" type="slidenum">
              <a:rPr lang="en-US" altLang="en-US" smtClean="0"/>
              <a:pPr>
                <a:spcBef>
                  <a:spcPct val="100000"/>
                </a:spcBef>
                <a:buSzPct val="99000"/>
              </a:pPr>
              <a:t>5</a:t>
            </a:fld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EMI_PPT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MI_PPT_V6.potx" id="{FC01C7C7-62FB-4A69-A5C1-8EFFD6BA3C03}" vid="{C1B3EBA9-D2D7-43E0-A56C-4BA4FADFC1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EMI_PPT_V6</Template>
  <TotalTime>0</TotalTime>
  <Words>665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Times New Roman</vt:lpstr>
      <vt:lpstr>Wingdings</vt:lpstr>
      <vt:lpstr>EMI_PPT</vt:lpstr>
      <vt:lpstr>Lesson 8: Course Summary</vt:lpstr>
      <vt:lpstr>Related NIMS Documents and Resources</vt:lpstr>
      <vt:lpstr>NIMS Summary</vt:lpstr>
      <vt:lpstr>Certificate of Completion</vt:lpstr>
      <vt:lpstr>Course 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2020-06-09T10:57:52Z</dcterms:created>
  <dcterms:modified xsi:type="dcterms:W3CDTF">2022-02-24T15:34:07Z</dcterms:modified>
</cp:coreProperties>
</file>